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8" r:id="rId4"/>
    <p:sldId id="26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6" r:id="rId13"/>
    <p:sldId id="267" r:id="rId14"/>
    <p:sldId id="275" r:id="rId15"/>
    <p:sldId id="284" r:id="rId16"/>
    <p:sldId id="285" r:id="rId17"/>
    <p:sldId id="287" r:id="rId18"/>
    <p:sldId id="288" r:id="rId19"/>
    <p:sldId id="286" r:id="rId20"/>
    <p:sldId id="290" r:id="rId21"/>
    <p:sldId id="291" r:id="rId22"/>
    <p:sldId id="289" r:id="rId23"/>
    <p:sldId id="292" r:id="rId24"/>
    <p:sldId id="293" r:id="rId25"/>
    <p:sldId id="294" r:id="rId26"/>
    <p:sldId id="296" r:id="rId27"/>
    <p:sldId id="295" r:id="rId28"/>
    <p:sldId id="270" r:id="rId29"/>
    <p:sldId id="276" r:id="rId30"/>
    <p:sldId id="277" r:id="rId31"/>
    <p:sldId id="281" r:id="rId32"/>
    <p:sldId id="280" r:id="rId33"/>
    <p:sldId id="283" r:id="rId34"/>
    <p:sldId id="297" r:id="rId35"/>
    <p:sldId id="298" r:id="rId36"/>
    <p:sldId id="278" r:id="rId37"/>
    <p:sldId id="279" r:id="rId38"/>
    <p:sldId id="300" r:id="rId39"/>
    <p:sldId id="299" r:id="rId40"/>
    <p:sldId id="301" r:id="rId41"/>
    <p:sldId id="303" r:id="rId42"/>
    <p:sldId id="302" r:id="rId43"/>
    <p:sldId id="305" r:id="rId44"/>
    <p:sldId id="304" r:id="rId45"/>
    <p:sldId id="306" r:id="rId46"/>
    <p:sldId id="307" r:id="rId47"/>
    <p:sldId id="308" r:id="rId48"/>
    <p:sldId id="310" r:id="rId49"/>
    <p:sldId id="309" r:id="rId50"/>
    <p:sldId id="311" r:id="rId51"/>
    <p:sldId id="312" r:id="rId52"/>
    <p:sldId id="258" r:id="rId5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288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2015.10.11.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gif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kerettanterv.ofi.hu/02_melleklet_5-8/index_alt_isk_felso.html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gif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404664"/>
            <a:ext cx="80648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bg1"/>
                </a:solidFill>
              </a:rPr>
              <a:t>ÁLTALÁNOS ISKOLA 7-8.</a:t>
            </a:r>
          </a:p>
          <a:p>
            <a:r>
              <a:rPr lang="hu-HU" sz="4400" dirty="0" smtClean="0">
                <a:solidFill>
                  <a:schemeClr val="bg1"/>
                </a:solidFill>
              </a:rPr>
              <a:t>VIZUÁLIS KULTÚRA</a:t>
            </a:r>
          </a:p>
          <a:p>
            <a:r>
              <a:rPr lang="hu-HU" sz="4400" dirty="0" smtClean="0">
                <a:solidFill>
                  <a:schemeClr val="bg1"/>
                </a:solidFill>
              </a:rPr>
              <a:t>ISMERETANYAG</a:t>
            </a:r>
          </a:p>
          <a:p>
            <a:r>
              <a:rPr lang="hu-HU" sz="2400" smtClean="0">
                <a:solidFill>
                  <a:schemeClr val="bg1"/>
                </a:solidFill>
              </a:rPr>
              <a:t>52 </a:t>
            </a:r>
            <a:r>
              <a:rPr lang="hu-HU" sz="2400" dirty="0" smtClean="0">
                <a:solidFill>
                  <a:schemeClr val="bg1"/>
                </a:solidFill>
              </a:rPr>
              <a:t>dia</a:t>
            </a:r>
            <a:endParaRPr lang="hu-H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74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Piggy\Desktop\KÉPMÜVÉSZETEK\LEMENT\ÉPÍTÉSZET\Wright\fallingwater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2277"/>
            <a:ext cx="7776864" cy="569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395536" y="620688"/>
            <a:ext cx="0" cy="5794766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églalap 3"/>
          <p:cNvSpPr/>
          <p:nvPr/>
        </p:nvSpPr>
        <p:spPr>
          <a:xfrm>
            <a:off x="-108519" y="188640"/>
            <a:ext cx="2448271" cy="507276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ÉPÍTÉSZET</a:t>
            </a:r>
            <a:endParaRPr lang="hu-HU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395536" y="6415454"/>
            <a:ext cx="64807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5"/>
          <p:cNvSpPr/>
          <p:nvPr/>
        </p:nvSpPr>
        <p:spPr>
          <a:xfrm>
            <a:off x="1115616" y="6218178"/>
            <a:ext cx="5535894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Frank Lloyd Wright: </a:t>
            </a:r>
            <a:r>
              <a:rPr lang="hu-HU" dirty="0" smtClean="0"/>
              <a:t>Vízesés ház (</a:t>
            </a:r>
            <a:r>
              <a:rPr lang="hu-HU" dirty="0" err="1" smtClean="0"/>
              <a:t>Fallingwater</a:t>
            </a:r>
            <a:r>
              <a:rPr lang="hu-HU" dirty="0" smtClean="0"/>
              <a:t>) (USA)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6651510" y="6210212"/>
            <a:ext cx="2351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ORGANIKUS építészet</a:t>
            </a:r>
          </a:p>
        </p:txBody>
      </p:sp>
      <p:sp>
        <p:nvSpPr>
          <p:cNvPr id="10" name="Ellipszis 9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469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iggy\Desktop\KÉPMÜVÉSZETEK\LEMENT\ÉPÍTÉSZET\Le Corbusier\Le Corbusier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2019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gyenes összekötő 3"/>
          <p:cNvCxnSpPr/>
          <p:nvPr/>
        </p:nvCxnSpPr>
        <p:spPr>
          <a:xfrm>
            <a:off x="395536" y="620688"/>
            <a:ext cx="0" cy="5794766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4"/>
          <p:cNvSpPr/>
          <p:nvPr/>
        </p:nvSpPr>
        <p:spPr>
          <a:xfrm>
            <a:off x="-108520" y="188640"/>
            <a:ext cx="2448272" cy="507276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ÉPÍTÉSZET</a:t>
            </a:r>
            <a:endParaRPr lang="hu-HU" dirty="0"/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395536" y="6415454"/>
            <a:ext cx="64807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6"/>
          <p:cNvSpPr/>
          <p:nvPr/>
        </p:nvSpPr>
        <p:spPr>
          <a:xfrm>
            <a:off x="1115616" y="6218178"/>
            <a:ext cx="6336704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Le Corbusier:  </a:t>
            </a:r>
            <a:r>
              <a:rPr lang="hu-HU" dirty="0" err="1"/>
              <a:t>Ronchamp</a:t>
            </a:r>
            <a:r>
              <a:rPr lang="hu-HU" dirty="0"/>
              <a:t>: </a:t>
            </a:r>
            <a:r>
              <a:rPr lang="hu-HU" dirty="0" smtClean="0"/>
              <a:t>zarándokkápolna </a:t>
            </a:r>
            <a:r>
              <a:rPr lang="hu-HU" dirty="0"/>
              <a:t>(Svájc) (</a:t>
            </a:r>
            <a:r>
              <a:rPr lang="hu-HU" dirty="0" smtClean="0"/>
              <a:t>1950-1952)</a:t>
            </a:r>
            <a:endParaRPr lang="hu-HU" dirty="0"/>
          </a:p>
        </p:txBody>
      </p:sp>
      <p:sp>
        <p:nvSpPr>
          <p:cNvPr id="9" name="Ellipszis 8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0351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iggy\Desktop\KÉPMÜVÉSZETEK\LEMENT\IMPRESSZIONIZMUS\Rodin\thinker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4" y="332656"/>
            <a:ext cx="433173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-237850" y="188639"/>
            <a:ext cx="2145554" cy="864097"/>
          </a:xfrm>
          <a:prstGeom prst="ellipse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SZOBRÁSZAT</a:t>
            </a:r>
            <a:endParaRPr lang="hu-HU" dirty="0"/>
          </a:p>
        </p:txBody>
      </p:sp>
      <p:pic>
        <p:nvPicPr>
          <p:cNvPr id="8195" name="Picture 3" descr="C:\Users\Piggy\Desktop\KÉPMÜVÉSZETEK\LEMENT\IMPRESSZIONIZMUS\Rodin\ki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84" y="332656"/>
            <a:ext cx="399212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46213" y="6021288"/>
            <a:ext cx="3963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Auguste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sz="2800" dirty="0" smtClean="0">
                <a:solidFill>
                  <a:schemeClr val="bg1"/>
                </a:solidFill>
              </a:rPr>
              <a:t>Rodin</a:t>
            </a:r>
            <a:r>
              <a:rPr lang="hu-HU" dirty="0" smtClean="0">
                <a:solidFill>
                  <a:schemeClr val="bg1"/>
                </a:solidFill>
              </a:rPr>
              <a:t>: A gondolkodó (1880) 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766684" y="6021288"/>
            <a:ext cx="3267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Auguste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sz="2800" dirty="0" smtClean="0">
                <a:solidFill>
                  <a:schemeClr val="bg1"/>
                </a:solidFill>
              </a:rPr>
              <a:t>Rodin</a:t>
            </a:r>
            <a:r>
              <a:rPr lang="hu-HU" dirty="0" smtClean="0">
                <a:solidFill>
                  <a:schemeClr val="bg1"/>
                </a:solidFill>
              </a:rPr>
              <a:t>: A csók (1886) 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0" name="Ellipszis 9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475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bluffton.edu/~sullivanm/mooretoronto/reclining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21" y="3419095"/>
            <a:ext cx="4462531" cy="317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051720" y="232381"/>
            <a:ext cx="1851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Henry </a:t>
            </a:r>
            <a:r>
              <a:rPr lang="hu-HU" sz="2800" dirty="0" smtClean="0">
                <a:solidFill>
                  <a:schemeClr val="bg1"/>
                </a:solidFill>
              </a:rPr>
              <a:t>Moore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3316" name="Picture 4" descr="Henry Moore OM, CH, 'Recumbent Figure' 19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8" y="3429001"/>
            <a:ext cx="4369710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zis 1"/>
          <p:cNvSpPr/>
          <p:nvPr/>
        </p:nvSpPr>
        <p:spPr>
          <a:xfrm>
            <a:off x="-237850" y="188639"/>
            <a:ext cx="2145554" cy="864097"/>
          </a:xfrm>
          <a:prstGeom prst="ellipse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SZOBRÁSZAT</a:t>
            </a:r>
            <a:endParaRPr lang="hu-HU" dirty="0"/>
          </a:p>
        </p:txBody>
      </p:sp>
      <p:sp>
        <p:nvSpPr>
          <p:cNvPr id="3" name="AutoShape 6" descr="https://www.mozaweb.hu/course/muveszet_8/jpg_big/moore_fekvo_ala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8" descr="https://www.mozaweb.hu/course/muveszet_8/jpg_big/moore_fekvo_alak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9" y="911930"/>
            <a:ext cx="43697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Piggy\Desktop\INTERAKTÍV\ÁTTETSZŐ\áttetszóvel\tcd_winrtey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5" y="3429001"/>
            <a:ext cx="1672597" cy="35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Users\Piggy\Desktop\INTERAKTÍV\ÁTTETSZŐ\áttetsző társismhez\0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7936"/>
            <a:ext cx="4076657" cy="428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4932040" y="332167"/>
            <a:ext cx="3528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b="1" dirty="0" smtClean="0">
                <a:latin typeface="Bradley Hand ITC" panose="03070402050302030203" pitchFamily="66" charset="0"/>
              </a:rPr>
              <a:t>Absztrakt </a:t>
            </a:r>
            <a:r>
              <a:rPr lang="hu-HU" sz="1400" b="1" dirty="0">
                <a:latin typeface="Bradley Hand ITC" panose="03070402050302030203" pitchFamily="66" charset="0"/>
              </a:rPr>
              <a:t>formák jelennek meg egy angol szobrász,</a:t>
            </a:r>
            <a:r>
              <a:rPr lang="hu-HU" sz="1400" b="1" cap="small" dirty="0">
                <a:latin typeface="Bradley Hand ITC" panose="03070402050302030203" pitchFamily="66" charset="0"/>
              </a:rPr>
              <a:t> Henry Moore </a:t>
            </a:r>
            <a:r>
              <a:rPr lang="hu-HU" sz="1400" b="1" dirty="0">
                <a:latin typeface="Bradley Hand ITC" panose="03070402050302030203" pitchFamily="66" charset="0"/>
              </a:rPr>
              <a:t>(ejtsd: </a:t>
            </a:r>
            <a:r>
              <a:rPr lang="hu-HU" sz="1400" b="1" dirty="0" err="1">
                <a:latin typeface="Bradley Hand ITC" panose="03070402050302030203" pitchFamily="66" charset="0"/>
              </a:rPr>
              <a:t>henri</a:t>
            </a:r>
            <a:r>
              <a:rPr lang="hu-HU" sz="1400" b="1" dirty="0">
                <a:latin typeface="Bradley Hand ITC" panose="03070402050302030203" pitchFamily="66" charset="0"/>
              </a:rPr>
              <a:t> </a:t>
            </a:r>
            <a:r>
              <a:rPr lang="hu-HU" sz="1400" b="1" dirty="0" err="1">
                <a:latin typeface="Bradley Hand ITC" panose="03070402050302030203" pitchFamily="66" charset="0"/>
              </a:rPr>
              <a:t>múr</a:t>
            </a:r>
            <a:r>
              <a:rPr lang="hu-HU" sz="1400" b="1" dirty="0">
                <a:latin typeface="Bradley Hand ITC" panose="03070402050302030203" pitchFamily="66" charset="0"/>
              </a:rPr>
              <a:t>) (1898–1986) művein. Formáit a természetből vette: sziklákra, vízmosta kövekre emlékeztetnek alkotásai. </a:t>
            </a:r>
            <a:br>
              <a:rPr lang="hu-HU" sz="1400" b="1" dirty="0">
                <a:latin typeface="Bradley Hand ITC" panose="03070402050302030203" pitchFamily="66" charset="0"/>
              </a:rPr>
            </a:br>
            <a:r>
              <a:rPr lang="hu-HU" sz="1400" b="1" dirty="0">
                <a:latin typeface="Bradley Hand ITC" panose="03070402050302030203" pitchFamily="66" charset="0"/>
              </a:rPr>
              <a:t>Moore gyakori tengerparti sétáin gyűjtögette az érdekes alakú, mintázatú kavicsokat. Szobrain ezeknek a természeti formáknak a szépségét próbálta újra felidézni</a:t>
            </a:r>
            <a:r>
              <a:rPr lang="hu-HU" sz="1400" b="1" dirty="0" smtClean="0">
                <a:latin typeface="Bradley Hand ITC" panose="03070402050302030203" pitchFamily="66" charset="0"/>
              </a:rPr>
              <a:t>.   		</a:t>
            </a:r>
            <a:r>
              <a:rPr lang="hu-HU" sz="800" dirty="0" smtClean="0">
                <a:latin typeface="+mj-lt"/>
              </a:rPr>
              <a:t>forrás</a:t>
            </a:r>
            <a:r>
              <a:rPr lang="hu-HU" sz="800" dirty="0">
                <a:latin typeface="+mj-lt"/>
              </a:rPr>
              <a:t>: https://</a:t>
            </a:r>
            <a:r>
              <a:rPr lang="hu-HU" sz="800" dirty="0" smtClean="0">
                <a:latin typeface="+mj-lt"/>
              </a:rPr>
              <a:t>www.mozaweb.hu</a:t>
            </a:r>
            <a:endParaRPr lang="hu-HU" sz="800" dirty="0">
              <a:latin typeface="+mj-lt"/>
            </a:endParaRPr>
          </a:p>
        </p:txBody>
      </p:sp>
      <p:sp>
        <p:nvSpPr>
          <p:cNvPr id="13" name="Ellipszis 1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9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0183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iggy\Desktop\KÉPMÜVÉSZETEK\LEMENT\ROMANTIKA\Francisco de Goya\Francisco_de_Goya_y_Lucientes_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369099"/>
            <a:ext cx="707707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10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Goya: 1808. május harmadika (1814</a:t>
            </a:r>
            <a:r>
              <a:rPr lang="sv-SE" dirty="0" smtClean="0"/>
              <a:t>)</a:t>
            </a:r>
            <a:r>
              <a:rPr lang="hu-HU" dirty="0"/>
              <a:t> </a:t>
            </a:r>
            <a:r>
              <a:rPr lang="hu-HU" dirty="0" smtClean="0"/>
              <a:t>       ROMANTIKA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592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iggy\Desktop\KÉPMÜVÉSZETEK\LEMENT\IMPRESSZIONIZMUS\Manet\Édouard_Manet_-_Le_Déjeuner_sur_l'her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1" y="476672"/>
            <a:ext cx="6947654" cy="547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11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Édouard</a:t>
            </a:r>
            <a:r>
              <a:rPr lang="hu-HU" dirty="0"/>
              <a:t> </a:t>
            </a:r>
            <a:r>
              <a:rPr lang="hu-HU" b="1" dirty="0" smtClean="0"/>
              <a:t>MANET</a:t>
            </a:r>
            <a:r>
              <a:rPr lang="hu-HU" dirty="0"/>
              <a:t>: Reggeli a szabadban (1863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32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iggy\Desktop\KÉPMÜVÉSZETEK\LEMENT\IMPRESSZIONIZMUS\Manet\manet Balk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346620"/>
            <a:ext cx="3951718" cy="56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12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Édouard</a:t>
            </a:r>
            <a:r>
              <a:rPr lang="hu-HU" dirty="0" smtClean="0"/>
              <a:t> </a:t>
            </a:r>
            <a:r>
              <a:rPr lang="hu-HU" b="1" dirty="0" smtClean="0"/>
              <a:t>MANET</a:t>
            </a:r>
            <a:r>
              <a:rPr lang="hu-HU" dirty="0"/>
              <a:t>: Az erkély (1868)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pic>
        <p:nvPicPr>
          <p:cNvPr id="13" name="Picture 4" descr="C:\Users\Piggy\Desktop\INTERAKTÍV\ÁTTETSZŐ\áttetszóvel\tcd_winrtey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25" y="3151153"/>
            <a:ext cx="1672597" cy="35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iggy\Desktop\INTERAKTÍV\ÁTTETSZŐ\áttetsző társismhez\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14" y="600258"/>
            <a:ext cx="4057154" cy="305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4833761" y="836712"/>
            <a:ext cx="35097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 smtClean="0">
                <a:latin typeface="Bradley Hand ITC" panose="03070402050302030203" pitchFamily="66" charset="0"/>
              </a:rPr>
              <a:t>Ennek a képnek is </a:t>
            </a:r>
            <a:r>
              <a:rPr lang="hu-HU" sz="1600" b="1" dirty="0" smtClean="0">
                <a:latin typeface="Bradley Hand ITC" panose="03070402050302030203" pitchFamily="66" charset="0"/>
              </a:rPr>
              <a:t>MANET </a:t>
            </a:r>
            <a:r>
              <a:rPr lang="hu-HU" sz="1600" dirty="0" smtClean="0">
                <a:latin typeface="Bradley Hand ITC" panose="03070402050302030203" pitchFamily="66" charset="0"/>
              </a:rPr>
              <a:t>a festője. Ne keverd össze a másik nagy alkotóval, aki </a:t>
            </a:r>
            <a:r>
              <a:rPr lang="hu-HU" sz="1600" b="1" dirty="0" smtClean="0">
                <a:latin typeface="Bradley Hand ITC" panose="03070402050302030203" pitchFamily="66" charset="0"/>
              </a:rPr>
              <a:t>MONET</a:t>
            </a:r>
            <a:r>
              <a:rPr lang="hu-HU" sz="1600" dirty="0" smtClean="0">
                <a:latin typeface="Bradley Hand ITC" panose="03070402050302030203" pitchFamily="66" charset="0"/>
              </a:rPr>
              <a:t>. (A következő diákon az ő alkotásait láthatod.) Az előbbi nevének ejtése: </a:t>
            </a:r>
            <a:r>
              <a:rPr lang="hu-HU" sz="1600" b="1" dirty="0" err="1" smtClean="0">
                <a:latin typeface="Bradley Hand ITC" panose="03070402050302030203" pitchFamily="66" charset="0"/>
              </a:rPr>
              <a:t>Máné</a:t>
            </a:r>
            <a:r>
              <a:rPr lang="hu-HU" sz="1600" dirty="0" smtClean="0">
                <a:latin typeface="Bradley Hand ITC" panose="03070402050302030203" pitchFamily="66" charset="0"/>
              </a:rPr>
              <a:t>, az utóbbié pedig </a:t>
            </a:r>
            <a:r>
              <a:rPr lang="hu-HU" sz="1600" b="1" dirty="0" err="1" smtClean="0">
                <a:latin typeface="Bradley Hand ITC" panose="03070402050302030203" pitchFamily="66" charset="0"/>
              </a:rPr>
              <a:t>Moné</a:t>
            </a:r>
            <a:r>
              <a:rPr lang="hu-HU" sz="1600" dirty="0" smtClean="0">
                <a:latin typeface="Bradley Hand ITC" panose="03070402050302030203" pitchFamily="66" charset="0"/>
              </a:rPr>
              <a:t>.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50730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iggy\Desktop\KÉPMÜVÉSZETEK\LEMENT\IMPRESSZIONIZMUS\Monet\monet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2" y="430683"/>
            <a:ext cx="7109588" cy="546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13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Claude </a:t>
            </a:r>
            <a:r>
              <a:rPr lang="hu-HU" b="1" dirty="0" smtClean="0"/>
              <a:t>MONET</a:t>
            </a:r>
            <a:r>
              <a:rPr lang="it-IT" dirty="0" smtClean="0"/>
              <a:t>: </a:t>
            </a:r>
            <a:r>
              <a:rPr lang="it-IT" dirty="0"/>
              <a:t>A </a:t>
            </a:r>
            <a:r>
              <a:rPr lang="hu-HU" dirty="0" smtClean="0"/>
              <a:t>felkelő nap</a:t>
            </a:r>
            <a:r>
              <a:rPr lang="it-IT" dirty="0" smtClean="0"/>
              <a:t> </a:t>
            </a:r>
            <a:r>
              <a:rPr lang="it-IT" dirty="0"/>
              <a:t>impressziója (1872)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pic>
        <p:nvPicPr>
          <p:cNvPr id="10" name="Picture 4" descr="C:\Users\Piggy\Desktop\INTERAKTÍV\ÁTTETSZŐ\áttetszóvel\tcd_winrtey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917" y="4581128"/>
            <a:ext cx="1672597" cy="35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Piggy\Desktop\INTERAKTÍV\ÁTTETSZŐ\áttetszóvel\dialogue-window-148172_6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84" y="2492896"/>
            <a:ext cx="304975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516216" y="2690336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Bradley Hand ITC" panose="03070402050302030203" pitchFamily="66" charset="0"/>
              </a:rPr>
              <a:t>A kép nyomán kezdték el használni az </a:t>
            </a:r>
            <a:r>
              <a:rPr lang="hu-HU" sz="1600" b="1" dirty="0" smtClean="0">
                <a:latin typeface="Bradley Hand ITC" panose="03070402050302030203" pitchFamily="66" charset="0"/>
              </a:rPr>
              <a:t>IMPRESSZIONIZMUS</a:t>
            </a:r>
            <a:r>
              <a:rPr lang="hu-HU" dirty="0" smtClean="0">
                <a:latin typeface="Bradley Hand ITC" panose="03070402050302030203" pitchFamily="66" charset="0"/>
              </a:rPr>
              <a:t> kifejezést!</a:t>
            </a:r>
            <a:endParaRPr lang="hu-HU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91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14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Claude MONET</a:t>
            </a:r>
            <a:r>
              <a:rPr lang="it-IT" dirty="0" smtClean="0"/>
              <a:t>: </a:t>
            </a:r>
            <a:r>
              <a:rPr lang="hu-HU" dirty="0" smtClean="0"/>
              <a:t>A londoni parlament - sorozat</a:t>
            </a:r>
            <a:r>
              <a:rPr lang="it-IT" dirty="0" smtClean="0"/>
              <a:t> </a:t>
            </a:r>
            <a:r>
              <a:rPr lang="it-IT" dirty="0"/>
              <a:t>(</a:t>
            </a:r>
            <a:r>
              <a:rPr lang="it-IT" dirty="0" smtClean="0"/>
              <a:t>1</a:t>
            </a:r>
            <a:r>
              <a:rPr lang="hu-HU" dirty="0" smtClean="0"/>
              <a:t>899-1901</a:t>
            </a:r>
            <a:r>
              <a:rPr lang="it-IT" dirty="0" smtClean="0"/>
              <a:t>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pic>
        <p:nvPicPr>
          <p:cNvPr id="10" name="Picture 3" descr="London_Houses_of_Parliament_at_Sunse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89" y="1365931"/>
            <a:ext cx="250507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ouses of Parliament, London, Sun Breaking Through the Fo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489" y="1365931"/>
            <a:ext cx="247808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monet-houses-of-parliament-effect-of-fo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289" y="1365931"/>
            <a:ext cx="2527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laude_Monet_Houses_of_Parliament">
            <a:hlinkClick r:id="" action="ppaction://noaction"/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89" y="3651931"/>
            <a:ext cx="2505075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monet-07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489" y="3651931"/>
            <a:ext cx="248443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90585_45191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289" y="3651931"/>
            <a:ext cx="2525713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zövegdoboz 19"/>
          <p:cNvSpPr txBox="1">
            <a:spLocks noChangeArrowheads="1"/>
          </p:cNvSpPr>
          <p:nvPr/>
        </p:nvSpPr>
        <p:spPr bwMode="auto">
          <a:xfrm rot="-5400000">
            <a:off x="6449392" y="3375706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>
                <a:solidFill>
                  <a:schemeClr val="bg1"/>
                </a:solidFill>
                <a:latin typeface="Century Gothic" pitchFamily="34" charset="0"/>
              </a:rPr>
              <a:t>IMPRESSZIONIZMUS</a:t>
            </a:r>
          </a:p>
        </p:txBody>
      </p:sp>
    </p:spTree>
    <p:extLst>
      <p:ext uri="{BB962C8B-B14F-4D97-AF65-F5344CB8AC3E}">
        <p14:creationId xmlns:p14="http://schemas.microsoft.com/office/powerpoint/2010/main" val="20450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Piggy\Desktop\KÉPMÜVÉSZETEK\LEMENT\IMPRESSZIONIZMUS\Monet\Monet_Water_Lilies_1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346619"/>
            <a:ext cx="5585675" cy="557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15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Claude MONET</a:t>
            </a:r>
            <a:r>
              <a:rPr lang="it-IT" dirty="0" smtClean="0"/>
              <a:t>: </a:t>
            </a:r>
            <a:r>
              <a:rPr lang="hu-HU" dirty="0" smtClean="0"/>
              <a:t>Vízililiomok</a:t>
            </a:r>
            <a:r>
              <a:rPr lang="it-IT" dirty="0" smtClean="0"/>
              <a:t> </a:t>
            </a:r>
            <a:r>
              <a:rPr lang="it-IT" dirty="0"/>
              <a:t>(</a:t>
            </a:r>
            <a:r>
              <a:rPr lang="it-IT" dirty="0" smtClean="0"/>
              <a:t>1</a:t>
            </a:r>
            <a:r>
              <a:rPr lang="hu-HU" dirty="0" smtClean="0"/>
              <a:t>916</a:t>
            </a:r>
            <a:r>
              <a:rPr lang="it-IT" dirty="0" smtClean="0"/>
              <a:t>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 rot="-5400000">
            <a:off x="4287692" y="2356394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>
                <a:solidFill>
                  <a:schemeClr val="bg1"/>
                </a:solidFill>
                <a:latin typeface="Century Gothic" pitchFamily="34" charset="0"/>
              </a:rPr>
              <a:t>IMPRESSZIONIZMUS</a:t>
            </a:r>
          </a:p>
        </p:txBody>
      </p:sp>
    </p:spTree>
    <p:extLst>
      <p:ext uri="{BB962C8B-B14F-4D97-AF65-F5344CB8AC3E}">
        <p14:creationId xmlns:p14="http://schemas.microsoft.com/office/powerpoint/2010/main" val="8875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yar Nemzeti Múz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7" y="188640"/>
            <a:ext cx="862217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132387" y="6627168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</a:rPr>
              <a:t>Forrás: https://hu.wikipedia.org</a:t>
            </a:r>
          </a:p>
        </p:txBody>
      </p:sp>
      <p:cxnSp>
        <p:nvCxnSpPr>
          <p:cNvPr id="6" name="Egyenes összekötő 5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692290" y="6040035"/>
            <a:ext cx="5535894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Pollack Mihály: Magyar Nemzeti Múzeum (Budapest)</a:t>
            </a:r>
            <a:endParaRPr lang="hu-HU" dirty="0"/>
          </a:p>
        </p:txBody>
      </p:sp>
      <p:sp>
        <p:nvSpPr>
          <p:cNvPr id="9" name="Ellipszis 8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1a</a:t>
            </a:r>
            <a:endParaRPr lang="hu-HU" sz="1400" dirty="0"/>
          </a:p>
        </p:txBody>
      </p:sp>
      <p:sp>
        <p:nvSpPr>
          <p:cNvPr id="11" name="Téglalap 10"/>
          <p:cNvSpPr/>
          <p:nvPr/>
        </p:nvSpPr>
        <p:spPr>
          <a:xfrm>
            <a:off x="-108519" y="188640"/>
            <a:ext cx="2448271" cy="507276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ÉPÍTÉSZET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88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Piggy\Desktop\KÉPMÜVÉSZETEK\LEMENT\IMPRESSZIONIZMUS\Pierre Auguste RENOIR\moul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" y="476672"/>
            <a:ext cx="7257856" cy="54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16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Auguste</a:t>
            </a:r>
            <a:r>
              <a:rPr lang="hu-HU" dirty="0" smtClean="0"/>
              <a:t> RENOIR</a:t>
            </a:r>
            <a:r>
              <a:rPr lang="fr-FR" dirty="0" smtClean="0"/>
              <a:t>: </a:t>
            </a:r>
            <a:r>
              <a:rPr lang="fr-FR" dirty="0"/>
              <a:t>Moulin de la Galette (1876)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 rot="-5400000">
            <a:off x="5954042" y="2467030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>
                <a:solidFill>
                  <a:schemeClr val="bg1"/>
                </a:solidFill>
                <a:latin typeface="Century Gothic" pitchFamily="34" charset="0"/>
              </a:rPr>
              <a:t>IMPRESSZIONIZMUS</a:t>
            </a:r>
          </a:p>
        </p:txBody>
      </p:sp>
    </p:spTree>
    <p:extLst>
      <p:ext uri="{BB962C8B-B14F-4D97-AF65-F5344CB8AC3E}">
        <p14:creationId xmlns:p14="http://schemas.microsoft.com/office/powerpoint/2010/main" val="75331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iggy\Desktop\KÉPMÜVÉSZETEK\LEMENT\IMPRESSZIONIZMUS\Edgar Germain Hilaire DEGAS  1834-1917\Degas_Táncosnő a színpadon 1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2" y="362644"/>
            <a:ext cx="3795410" cy="553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17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DEGAS: Táncosnő </a:t>
            </a:r>
            <a:r>
              <a:rPr lang="hu-HU" dirty="0"/>
              <a:t>a színpadon </a:t>
            </a:r>
            <a:r>
              <a:rPr lang="hu-HU" dirty="0" smtClean="0"/>
              <a:t>(1878)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 rot="-5400000">
            <a:off x="2491537" y="2331736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>
                <a:solidFill>
                  <a:schemeClr val="bg1"/>
                </a:solidFill>
                <a:latin typeface="Century Gothic" pitchFamily="34" charset="0"/>
              </a:rPr>
              <a:t>IMPRESSZIONIZMUS</a:t>
            </a:r>
          </a:p>
        </p:txBody>
      </p:sp>
    </p:spTree>
    <p:extLst>
      <p:ext uri="{BB962C8B-B14F-4D97-AF65-F5344CB8AC3E}">
        <p14:creationId xmlns:p14="http://schemas.microsoft.com/office/powerpoint/2010/main" val="24086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Piggy\Desktop\KÉPMÜVÉSZETEK\LEMENT\POSZTIMPRESSZIONIZMUS\CÉZANNE\Mont Sainte-Victoire 1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2170"/>
            <a:ext cx="6493618" cy="527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18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Paul Cézanne</a:t>
            </a:r>
            <a:r>
              <a:rPr lang="hu-HU" dirty="0"/>
              <a:t>: A St. </a:t>
            </a:r>
            <a:r>
              <a:rPr lang="hu-HU" dirty="0" err="1"/>
              <a:t>Victoire-hegy</a:t>
            </a:r>
            <a:r>
              <a:rPr lang="hu-HU" dirty="0"/>
              <a:t> (</a:t>
            </a:r>
            <a:r>
              <a:rPr lang="hu-HU" dirty="0" smtClean="0"/>
              <a:t>1900)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 rot="-5400000">
            <a:off x="5229850" y="2630463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rgbClr val="FF0000"/>
                </a:solidFill>
                <a:latin typeface="Century Gothic" pitchFamily="34" charset="0"/>
              </a:rPr>
              <a:t>POSZT</a:t>
            </a:r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IMPRESSZIONIZMUS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671982" y="270134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!</a:t>
            </a:r>
            <a:endParaRPr lang="hu-HU" sz="88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5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Piggy\Desktop\KÉPMÜVÉSZETEK\LEMENT\POSZTIMPRESSZIONIZMUS\VanGogh\Picture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620688"/>
            <a:ext cx="6747360" cy="527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19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Vincent van Gogh: Csillagos éj </a:t>
            </a:r>
            <a:r>
              <a:rPr lang="hu-HU" dirty="0"/>
              <a:t>(</a:t>
            </a:r>
            <a:r>
              <a:rPr lang="hu-HU" dirty="0" smtClean="0"/>
              <a:t>1889)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 rot="-5400000">
            <a:off x="5433074" y="2630463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rgbClr val="FF0000"/>
                </a:solidFill>
                <a:latin typeface="Century Gothic" pitchFamily="34" charset="0"/>
              </a:rPr>
              <a:t>POSZT</a:t>
            </a:r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IMPRESSZIONIZMUS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875206" y="270134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!</a:t>
            </a:r>
            <a:endParaRPr lang="hu-HU" sz="88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5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iggy\Desktop\KÉPMÜVÉSZETEK\LEMENT\POSZTIMPRESSZIONIZMUS\VanGogh\The Bedroom 18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414934"/>
            <a:ext cx="6950584" cy="55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20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Vincent van Gogh</a:t>
            </a:r>
            <a:r>
              <a:rPr lang="hu-HU" dirty="0"/>
              <a:t>: Van Gogh szobája </a:t>
            </a:r>
            <a:r>
              <a:rPr lang="hu-HU" dirty="0" err="1"/>
              <a:t>Arles-ban</a:t>
            </a:r>
            <a:r>
              <a:rPr lang="hu-HU" dirty="0"/>
              <a:t> (</a:t>
            </a:r>
            <a:r>
              <a:rPr lang="hu-HU" dirty="0" smtClean="0"/>
              <a:t>1889)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 rot="-5400000">
            <a:off x="5665406" y="2431843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rgbClr val="FF0000"/>
                </a:solidFill>
                <a:latin typeface="Century Gothic" pitchFamily="34" charset="0"/>
              </a:rPr>
              <a:t>POSZT</a:t>
            </a:r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IMPRESSZIONIZMUS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107538" y="2502727"/>
            <a:ext cx="634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!</a:t>
            </a:r>
            <a:endParaRPr lang="hu-HU" sz="88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8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iggy\Desktop\KÉPMÜVÉSZETEK\LEMENT\POSZTIMPRESSZIONIZMUS\VanGogh\Saint Remy 18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1102"/>
            <a:ext cx="4464496" cy="548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21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Vincent van Gogh</a:t>
            </a:r>
            <a:r>
              <a:rPr lang="hu-HU" dirty="0"/>
              <a:t>: </a:t>
            </a:r>
            <a:r>
              <a:rPr lang="hu-HU" dirty="0" smtClean="0"/>
              <a:t>Önarckép </a:t>
            </a:r>
            <a:r>
              <a:rPr lang="hu-HU" dirty="0"/>
              <a:t>(</a:t>
            </a:r>
            <a:r>
              <a:rPr lang="hu-HU" dirty="0" smtClean="0"/>
              <a:t>1889)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 rot="-5400000">
            <a:off x="3210297" y="2450877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rgbClr val="FF0000"/>
                </a:solidFill>
                <a:latin typeface="Century Gothic" pitchFamily="34" charset="0"/>
              </a:rPr>
              <a:t>POSZT</a:t>
            </a:r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IMPRESSZIONIZMUS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652429" y="2521761"/>
            <a:ext cx="634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!</a:t>
            </a:r>
            <a:endParaRPr lang="hu-HU" sz="88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9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iggy\Desktop\KÉPMÜVÉSZETEK\LEMENT\POSZTIMPRESSZIONIZMUS\Gauguin\gauguin.femmes-tahi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25003"/>
            <a:ext cx="7343922" cy="547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22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Paul Gauguin: Tahiti nők (1892)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 rot="-5400000">
            <a:off x="6062122" y="2434779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rgbClr val="FF0000"/>
                </a:solidFill>
                <a:latin typeface="Century Gothic" pitchFamily="34" charset="0"/>
              </a:rPr>
              <a:t>POSZT</a:t>
            </a:r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IMPRESSZIONIZMUS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504254" y="2505663"/>
            <a:ext cx="634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!</a:t>
            </a:r>
            <a:endParaRPr lang="hu-HU" sz="88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ile:Paul Gauguin 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1101"/>
            <a:ext cx="4289458" cy="54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23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Paul Gauguin: Nő gyümölccsel (1893)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 rot="-5400000">
            <a:off x="3026454" y="2434779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rgbClr val="FF0000"/>
                </a:solidFill>
                <a:latin typeface="Century Gothic" pitchFamily="34" charset="0"/>
              </a:rPr>
              <a:t>POSZT</a:t>
            </a:r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IMPRESSZIONIZMUS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468586" y="2505663"/>
            <a:ext cx="634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!</a:t>
            </a:r>
            <a:endParaRPr lang="hu-HU" sz="88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24</a:t>
            </a:r>
            <a:endParaRPr lang="hu-HU" sz="1400" dirty="0"/>
          </a:p>
        </p:txBody>
      </p:sp>
      <p:pic>
        <p:nvPicPr>
          <p:cNvPr id="12291" name="Picture 3" descr="C:\Users\Piggy\Desktop\KÉPMÜVÉSZETEK\LEMENT\SZECESSZIÓ\KLIMT\klimt_ki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3" y="352292"/>
            <a:ext cx="5528241" cy="556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Gustav Klimt: A csók (1908)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1" name="Szövegdoboz 10"/>
          <p:cNvSpPr txBox="1">
            <a:spLocks noChangeArrowheads="1"/>
          </p:cNvSpPr>
          <p:nvPr/>
        </p:nvSpPr>
        <p:spPr bwMode="auto">
          <a:xfrm>
            <a:off x="6353069" y="400233"/>
            <a:ext cx="161755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SZECESSZIÓ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472440"/>
            <a:ext cx="76104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25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Munkácsy Mihály</a:t>
            </a:r>
            <a:r>
              <a:rPr lang="sv-SE" dirty="0" smtClean="0"/>
              <a:t>: </a:t>
            </a:r>
            <a:r>
              <a:rPr lang="hu-HU" dirty="0" smtClean="0"/>
              <a:t>Siralomház</a:t>
            </a:r>
            <a:r>
              <a:rPr lang="sv-SE" dirty="0" smtClean="0"/>
              <a:t> </a:t>
            </a:r>
            <a:r>
              <a:rPr lang="sv-SE" dirty="0"/>
              <a:t>(</a:t>
            </a:r>
            <a:r>
              <a:rPr lang="sv-SE" dirty="0" smtClean="0"/>
              <a:t>18</a:t>
            </a:r>
            <a:r>
              <a:rPr lang="hu-HU" dirty="0" smtClean="0"/>
              <a:t>69</a:t>
            </a:r>
            <a:r>
              <a:rPr lang="sv-SE" dirty="0" smtClean="0"/>
              <a:t>)</a:t>
            </a:r>
            <a:r>
              <a:rPr lang="hu-HU" dirty="0" smtClean="0"/>
              <a:t>        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673984" cy="1161965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/>
              <a:t>   MAGYAR 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966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yar Nemzeti Múz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5" y="1412776"/>
            <a:ext cx="5784328" cy="434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567859" y="5501367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</a:rPr>
              <a:t>Forrás: https://hu.wikipedia.org</a:t>
            </a:r>
          </a:p>
        </p:txBody>
      </p:sp>
      <p:cxnSp>
        <p:nvCxnSpPr>
          <p:cNvPr id="6" name="Egyenes összekötő 5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692290" y="6040035"/>
            <a:ext cx="5535894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Pollack Mihály: Magyar Nemzeti Múzeum (Budapest)</a:t>
            </a:r>
            <a:endParaRPr lang="hu-HU" dirty="0"/>
          </a:p>
        </p:txBody>
      </p:sp>
      <p:sp>
        <p:nvSpPr>
          <p:cNvPr id="9" name="Ellipszis 8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1b</a:t>
            </a:r>
            <a:endParaRPr lang="hu-HU" sz="1400" dirty="0"/>
          </a:p>
        </p:txBody>
      </p:sp>
      <p:pic>
        <p:nvPicPr>
          <p:cNvPr id="14" name="Picture 4" descr="C:\Users\Piggy\Desktop\INTERAKTÍV\ÁTTETSZŐ\áttetszóvel\tcd_winrtey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598" y="3586625"/>
            <a:ext cx="1456051" cy="30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iggy\Desktop\INTERAKTÍV\ÁTTETSZŐ\áttetsző társismhez\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38" y="620688"/>
            <a:ext cx="3013287" cy="36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pclipart.com/buildings/architecture/column/Corinthian_column_2_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61" y="1106692"/>
            <a:ext cx="1555814" cy="17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iggy\Desktop\INTERAKTÍV\ÁTTETSZŐ\áttetszóvel\blue-arrow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9513">
            <a:off x="4498498" y="1328158"/>
            <a:ext cx="2242496" cy="10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678528" y="2828430"/>
            <a:ext cx="1302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/>
              <a:t>korinthoszi oszlop</a:t>
            </a:r>
          </a:p>
        </p:txBody>
      </p:sp>
      <p:sp>
        <p:nvSpPr>
          <p:cNvPr id="17" name="Téglalap 16"/>
          <p:cNvSpPr/>
          <p:nvPr/>
        </p:nvSpPr>
        <p:spPr>
          <a:xfrm>
            <a:off x="-108519" y="188640"/>
            <a:ext cx="2448271" cy="507276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ÉPÍTÉSZET</a:t>
            </a:r>
            <a:endParaRPr lang="hu-HU" dirty="0"/>
          </a:p>
        </p:txBody>
      </p:sp>
      <p:sp>
        <p:nvSpPr>
          <p:cNvPr id="13" name="Téglalap 12"/>
          <p:cNvSpPr/>
          <p:nvPr/>
        </p:nvSpPr>
        <p:spPr>
          <a:xfrm>
            <a:off x="650289" y="737360"/>
            <a:ext cx="1651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KLASSZICIZMUS</a:t>
            </a:r>
          </a:p>
        </p:txBody>
      </p:sp>
    </p:spTree>
    <p:extLst>
      <p:ext uri="{BB962C8B-B14F-4D97-AF65-F5344CB8AC3E}">
        <p14:creationId xmlns:p14="http://schemas.microsoft.com/office/powerpoint/2010/main" val="17350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iggy\Desktop\KÉPMÜVÉSZETEK\LEMENT\MAGYAROK\Munkácsy\munkacsy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349624"/>
            <a:ext cx="4297585" cy="55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26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Munkácsy Mihály</a:t>
            </a:r>
            <a:r>
              <a:rPr lang="sv-SE" dirty="0" smtClean="0"/>
              <a:t>: </a:t>
            </a:r>
            <a:r>
              <a:rPr lang="hu-HU" dirty="0" smtClean="0"/>
              <a:t>Rőzsehordó</a:t>
            </a:r>
            <a:r>
              <a:rPr lang="sv-SE" dirty="0" smtClean="0"/>
              <a:t> </a:t>
            </a:r>
            <a:r>
              <a:rPr lang="sv-SE" dirty="0"/>
              <a:t>(</a:t>
            </a:r>
            <a:r>
              <a:rPr lang="sv-SE" dirty="0" smtClean="0"/>
              <a:t>18</a:t>
            </a:r>
            <a:r>
              <a:rPr lang="hu-HU" dirty="0" smtClean="0"/>
              <a:t>73</a:t>
            </a:r>
            <a:r>
              <a:rPr lang="sv-SE" dirty="0" smtClean="0"/>
              <a:t>)</a:t>
            </a:r>
            <a:r>
              <a:rPr lang="hu-HU" dirty="0" smtClean="0"/>
              <a:t>        </a:t>
            </a:r>
            <a:endParaRPr lang="hu-HU" dirty="0"/>
          </a:p>
        </p:txBody>
      </p:sp>
      <p:sp>
        <p:nvSpPr>
          <p:cNvPr id="10" name="Ellipszis 1"/>
          <p:cNvSpPr/>
          <p:nvPr/>
        </p:nvSpPr>
        <p:spPr>
          <a:xfrm>
            <a:off x="97816" y="178803"/>
            <a:ext cx="2673984" cy="1161965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/>
              <a:t>   MAGYAR 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017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mng.hu/isztar/FEO/L/FEO0007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0258"/>
            <a:ext cx="6333590" cy="53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27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Szinyei Merse Pál</a:t>
            </a:r>
            <a:r>
              <a:rPr lang="sv-SE" dirty="0" smtClean="0"/>
              <a:t>: </a:t>
            </a:r>
            <a:r>
              <a:rPr lang="hu-HU" dirty="0" smtClean="0"/>
              <a:t>Majális</a:t>
            </a:r>
            <a:r>
              <a:rPr lang="sv-SE" dirty="0" smtClean="0"/>
              <a:t> </a:t>
            </a:r>
            <a:r>
              <a:rPr lang="sv-SE" dirty="0"/>
              <a:t>(</a:t>
            </a:r>
            <a:r>
              <a:rPr lang="sv-SE" dirty="0" smtClean="0"/>
              <a:t>18</a:t>
            </a:r>
            <a:r>
              <a:rPr lang="hu-HU" dirty="0" smtClean="0"/>
              <a:t>70</a:t>
            </a:r>
            <a:r>
              <a:rPr lang="sv-SE" dirty="0" smtClean="0"/>
              <a:t>)</a:t>
            </a:r>
            <a:r>
              <a:rPr lang="hu-HU" dirty="0" smtClean="0"/>
              <a:t>        </a:t>
            </a:r>
            <a:endParaRPr lang="hu-HU" dirty="0"/>
          </a:p>
        </p:txBody>
      </p:sp>
      <p:sp>
        <p:nvSpPr>
          <p:cNvPr id="11" name="Ellipszis 1"/>
          <p:cNvSpPr/>
          <p:nvPr/>
        </p:nvSpPr>
        <p:spPr>
          <a:xfrm>
            <a:off x="97816" y="178803"/>
            <a:ext cx="2673984" cy="1161965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/>
              <a:t>   MAGYAR 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1822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upload.wikimedia.org/wikipedia/commons/thumb/1/1e/Szinyei_Merse,_P%C3%A1l_-_Picnic_in_May_-_Google_Art_Project.jpg/1280px-Szinyei_Merse,_P%C3%A1l_-_Picnic_in_May_-_Google_Art_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346620"/>
            <a:ext cx="7048062" cy="55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28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Szinyei Merse Pál</a:t>
            </a:r>
            <a:r>
              <a:rPr lang="sv-SE" dirty="0" smtClean="0"/>
              <a:t>: </a:t>
            </a:r>
            <a:r>
              <a:rPr lang="hu-HU" dirty="0" smtClean="0"/>
              <a:t>Majális</a:t>
            </a:r>
            <a:r>
              <a:rPr lang="sv-SE" dirty="0" smtClean="0"/>
              <a:t> </a:t>
            </a:r>
            <a:r>
              <a:rPr lang="sv-SE" dirty="0"/>
              <a:t>(</a:t>
            </a:r>
            <a:r>
              <a:rPr lang="sv-SE" dirty="0" smtClean="0"/>
              <a:t>18</a:t>
            </a:r>
            <a:r>
              <a:rPr lang="hu-HU" dirty="0" smtClean="0"/>
              <a:t>73</a:t>
            </a:r>
            <a:r>
              <a:rPr lang="sv-SE" dirty="0" smtClean="0"/>
              <a:t>)</a:t>
            </a:r>
            <a:r>
              <a:rPr lang="hu-HU" dirty="0" smtClean="0"/>
              <a:t>        </a:t>
            </a:r>
            <a:endParaRPr lang="hu-HU" dirty="0"/>
          </a:p>
        </p:txBody>
      </p:sp>
      <p:sp>
        <p:nvSpPr>
          <p:cNvPr id="11" name="Ellipszis 1"/>
          <p:cNvSpPr/>
          <p:nvPr/>
        </p:nvSpPr>
        <p:spPr>
          <a:xfrm>
            <a:off x="97816" y="178803"/>
            <a:ext cx="2673984" cy="1161965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/>
              <a:t>   MAGYAR 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277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m.cdn.blog.hu/ru/rumnaplo/image/szinyei_szerelmes_pa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639051"/>
            <a:ext cx="6300915" cy="53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29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Szinyei Merse Pál</a:t>
            </a:r>
            <a:r>
              <a:rPr lang="sv-SE" dirty="0" smtClean="0"/>
              <a:t>: </a:t>
            </a:r>
            <a:r>
              <a:rPr lang="hu-HU" dirty="0" smtClean="0"/>
              <a:t>Szerelmespár</a:t>
            </a:r>
            <a:r>
              <a:rPr lang="sv-SE" dirty="0" smtClean="0"/>
              <a:t> </a:t>
            </a:r>
            <a:r>
              <a:rPr lang="sv-SE" dirty="0"/>
              <a:t>(</a:t>
            </a:r>
            <a:r>
              <a:rPr lang="sv-SE" dirty="0" smtClean="0"/>
              <a:t>1</a:t>
            </a:r>
            <a:r>
              <a:rPr lang="hu-HU" dirty="0" smtClean="0"/>
              <a:t>918</a:t>
            </a:r>
            <a:r>
              <a:rPr lang="sv-SE" dirty="0" smtClean="0"/>
              <a:t>)</a:t>
            </a:r>
            <a:r>
              <a:rPr lang="hu-HU" dirty="0" smtClean="0"/>
              <a:t>        </a:t>
            </a:r>
            <a:endParaRPr lang="hu-HU" dirty="0"/>
          </a:p>
        </p:txBody>
      </p:sp>
      <p:pic>
        <p:nvPicPr>
          <p:cNvPr id="11" name="Picture 4" descr="C:\Users\Piggy\Desktop\INTERAKTÍV\ÁTTETSZŐ\áttetszóvel\tcd_winrtey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8456">
            <a:off x="7939879" y="4022173"/>
            <a:ext cx="1672597" cy="35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Piggy\Desktop\INTERAKTÍV\ÁTTETSZŐ\áttetsző társismhez\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754" y="1142692"/>
            <a:ext cx="2721558" cy="36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574741" y="1814923"/>
            <a:ext cx="2532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Bradley Hand ITC" panose="03070402050302030203" pitchFamily="66" charset="0"/>
              </a:rPr>
              <a:t>Több mint negyven évvel később újra megfestette a témát…Milyen különbségeket látsz?</a:t>
            </a:r>
            <a:endParaRPr lang="hu-HU" dirty="0">
              <a:latin typeface="Bradley Hand ITC" panose="03070402050302030203" pitchFamily="66" charset="0"/>
            </a:endParaRPr>
          </a:p>
        </p:txBody>
      </p:sp>
      <p:sp>
        <p:nvSpPr>
          <p:cNvPr id="16" name="Ellipszis 1"/>
          <p:cNvSpPr/>
          <p:nvPr/>
        </p:nvSpPr>
        <p:spPr>
          <a:xfrm>
            <a:off x="97816" y="178803"/>
            <a:ext cx="2673984" cy="1161965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/>
              <a:t>   MAGYAR 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79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30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Rippl-Rónai József</a:t>
            </a:r>
            <a:r>
              <a:rPr lang="hu-HU" dirty="0" smtClean="0"/>
              <a:t>: Kalitkás nő </a:t>
            </a:r>
            <a:r>
              <a:rPr lang="hu-HU" dirty="0" smtClean="0"/>
              <a:t>(</a:t>
            </a:r>
            <a:r>
              <a:rPr lang="hu-HU" dirty="0" smtClean="0"/>
              <a:t>1892)</a:t>
            </a:r>
            <a:endParaRPr lang="hu-HU" dirty="0"/>
          </a:p>
        </p:txBody>
      </p:sp>
      <p:sp>
        <p:nvSpPr>
          <p:cNvPr id="10" name="Ellipszis 1"/>
          <p:cNvSpPr/>
          <p:nvPr/>
        </p:nvSpPr>
        <p:spPr>
          <a:xfrm>
            <a:off x="97816" y="178803"/>
            <a:ext cx="2673984" cy="1161965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/>
              <a:t>   MAGYAR FESTÉSZET</a:t>
            </a:r>
            <a:endParaRPr lang="hu-HU" dirty="0"/>
          </a:p>
        </p:txBody>
      </p:sp>
      <p:pic>
        <p:nvPicPr>
          <p:cNvPr id="19458" name="Picture 2" descr="http://mek.oszk.hu/02500/02534/html/nagyk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964" y="394764"/>
            <a:ext cx="3807702" cy="548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5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mek.oszk.hu/02500/02571/html/nagyk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21942" cy="53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31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760030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Rippl-Rónai József</a:t>
            </a:r>
            <a:r>
              <a:rPr lang="hu-HU" dirty="0" smtClean="0"/>
              <a:t>: Apám és </a:t>
            </a:r>
            <a:r>
              <a:rPr lang="hu-HU" dirty="0" err="1" smtClean="0"/>
              <a:t>Piacsek</a:t>
            </a:r>
            <a:r>
              <a:rPr lang="hu-HU" dirty="0" smtClean="0"/>
              <a:t> bácsi vörösbor mellett </a:t>
            </a:r>
            <a:r>
              <a:rPr lang="hu-HU" dirty="0" smtClean="0"/>
              <a:t>(</a:t>
            </a:r>
            <a:r>
              <a:rPr lang="hu-HU" dirty="0" smtClean="0"/>
              <a:t>1907)</a:t>
            </a:r>
            <a:endParaRPr lang="hu-HU" dirty="0"/>
          </a:p>
        </p:txBody>
      </p:sp>
      <p:sp>
        <p:nvSpPr>
          <p:cNvPr id="10" name="Ellipszis 1"/>
          <p:cNvSpPr/>
          <p:nvPr/>
        </p:nvSpPr>
        <p:spPr>
          <a:xfrm>
            <a:off x="97816" y="178803"/>
            <a:ext cx="2673984" cy="1161965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/>
              <a:t>   MAGYAR 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82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32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Csontváry Kosztka </a:t>
            </a:r>
            <a:r>
              <a:rPr lang="hu-HU" dirty="0" smtClean="0"/>
              <a:t>Tivadar: Magányos cédrus (1907)</a:t>
            </a:r>
            <a:endParaRPr lang="hu-HU" dirty="0"/>
          </a:p>
        </p:txBody>
      </p:sp>
      <p:pic>
        <p:nvPicPr>
          <p:cNvPr id="11" name="Picture 2" descr="http://www.kieselbach.hu/upload/wysiwyg/images/gerlmagany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326029"/>
            <a:ext cx="7048062" cy="551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zis 1"/>
          <p:cNvSpPr/>
          <p:nvPr/>
        </p:nvSpPr>
        <p:spPr>
          <a:xfrm>
            <a:off x="97816" y="178803"/>
            <a:ext cx="2673984" cy="1161965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/>
              <a:t>   MAGYAR 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56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33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8087110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Csontváry Kosztka </a:t>
            </a:r>
            <a:r>
              <a:rPr lang="hu-HU" dirty="0" smtClean="0"/>
              <a:t>Tivadar: Zarándoklás </a:t>
            </a:r>
            <a:r>
              <a:rPr lang="hu-HU" dirty="0"/>
              <a:t>a cédrusokhoz Libanonban (1907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10" name="Picture 2" descr="http://magyarokszovetsege.hu/wp-content/uploads/2012/06/Csontv%C3%A1ry-Zar%C3%A1ndokl%C3%A1s-a-c%C3%A9drusokho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89" y="346620"/>
            <a:ext cx="5351117" cy="552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zis 1"/>
          <p:cNvSpPr/>
          <p:nvPr/>
        </p:nvSpPr>
        <p:spPr>
          <a:xfrm>
            <a:off x="97816" y="178803"/>
            <a:ext cx="2673984" cy="1161965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/>
              <a:t>   MAGYAR 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588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iggy\Desktop\KÉPMÜVÉSZETEK\LEMENT\FAUVES\Henri MATISSE\Matisse_zöld sugaras portré 1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6" y="383836"/>
            <a:ext cx="4365450" cy="549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34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Henri Matisse: Zöld sugaras portré (1905)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68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iggy\Desktop\KÉPMÜVÉSZETEK\LEMENT\FAUVES\Henri MATISSE\Matisse_19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1" y="482091"/>
            <a:ext cx="6471998" cy="539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35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Paul Gauguin: Vörös harmónia / Vörös szoba (1908)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580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1c</a:t>
            </a:r>
            <a:endParaRPr lang="hu-HU" sz="1400" dirty="0"/>
          </a:p>
        </p:txBody>
      </p:sp>
      <p:sp>
        <p:nvSpPr>
          <p:cNvPr id="3" name="Téglalap 2"/>
          <p:cNvSpPr/>
          <p:nvPr/>
        </p:nvSpPr>
        <p:spPr>
          <a:xfrm>
            <a:off x="179512" y="114749"/>
            <a:ext cx="1941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OSZLOP </a:t>
            </a:r>
            <a:r>
              <a:rPr lang="hu-HU" dirty="0">
                <a:solidFill>
                  <a:schemeClr val="bg1"/>
                </a:solidFill>
              </a:rPr>
              <a:t>(</a:t>
            </a:r>
            <a:r>
              <a:rPr lang="hu-HU" dirty="0" err="1" smtClean="0">
                <a:solidFill>
                  <a:schemeClr val="bg1"/>
                </a:solidFill>
              </a:rPr>
              <a:t>kolumna</a:t>
            </a:r>
            <a:r>
              <a:rPr lang="hu-HU" dirty="0" smtClean="0">
                <a:solidFill>
                  <a:schemeClr val="bg1"/>
                </a:solidFill>
              </a:rPr>
              <a:t>)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079047" y="2053822"/>
            <a:ext cx="792000" cy="39605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</a:rPr>
              <a:t>OSZLOPTÖRZS</a:t>
            </a:r>
            <a:endParaRPr lang="hu-H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Szabályos ötszög 8"/>
          <p:cNvSpPr/>
          <p:nvPr/>
        </p:nvSpPr>
        <p:spPr>
          <a:xfrm>
            <a:off x="829462" y="1118099"/>
            <a:ext cx="1291222" cy="865507"/>
          </a:xfrm>
          <a:prstGeom prst="pentag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829461" y="890219"/>
            <a:ext cx="1291222" cy="743793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566695" y="600258"/>
            <a:ext cx="1852623" cy="66185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829437" y="1229398"/>
            <a:ext cx="1291222" cy="22015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179512" y="-146597"/>
            <a:ext cx="2088232" cy="792088"/>
          </a:xfrm>
          <a:prstGeom prst="rect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OSZLOP (</a:t>
            </a:r>
            <a:r>
              <a:rPr lang="hu-HU" dirty="0" err="1" smtClean="0"/>
              <a:t>kolumna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852944" y="6095146"/>
            <a:ext cx="1325213" cy="3385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2">
                    <a:lumMod val="50000"/>
                  </a:schemeClr>
                </a:solidFill>
              </a:rPr>
              <a:t>LÁBAZAT</a:t>
            </a:r>
            <a:endParaRPr lang="hu-H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007836" y="1262116"/>
            <a:ext cx="934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FEJEZET</a:t>
            </a:r>
          </a:p>
          <a:p>
            <a:pPr algn="ctr"/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hu-HU" sz="1400" dirty="0" smtClean="0">
                <a:solidFill>
                  <a:schemeClr val="accent1">
                    <a:lumMod val="50000"/>
                  </a:schemeClr>
                </a:solidFill>
              </a:rPr>
              <a:t>oszlopfő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hu-H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2443913" y="4684605"/>
            <a:ext cx="62646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Lábazat</a:t>
            </a:r>
            <a:r>
              <a:rPr lang="hu-HU" dirty="0">
                <a:solidFill>
                  <a:schemeClr val="bg1"/>
                </a:solidFill>
              </a:rPr>
              <a:t>: </a:t>
            </a:r>
            <a:endParaRPr lang="hu-HU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a</a:t>
            </a:r>
            <a:r>
              <a:rPr lang="hu-HU" dirty="0" smtClean="0">
                <a:solidFill>
                  <a:schemeClr val="bg1"/>
                </a:solidFill>
              </a:rPr>
              <a:t>z oszlop legalsó része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bg1"/>
                </a:solidFill>
              </a:rPr>
              <a:t>az </a:t>
            </a:r>
            <a:r>
              <a:rPr lang="hu-HU" dirty="0">
                <a:solidFill>
                  <a:schemeClr val="bg1"/>
                </a:solidFill>
              </a:rPr>
              <a:t>oszlop terhelését nagyobb felületre elosztva adja át az </a:t>
            </a:r>
            <a:r>
              <a:rPr lang="hu-HU" dirty="0" smtClean="0">
                <a:solidFill>
                  <a:schemeClr val="bg1"/>
                </a:solidFill>
              </a:rPr>
              <a:t>alapnak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bg1"/>
                </a:solidFill>
              </a:rPr>
              <a:t>egyes </a:t>
            </a:r>
            <a:r>
              <a:rPr lang="hu-HU" dirty="0">
                <a:solidFill>
                  <a:schemeClr val="bg1"/>
                </a:solidFill>
              </a:rPr>
              <a:t>stílusoknál </a:t>
            </a:r>
            <a:r>
              <a:rPr lang="hu-HU" dirty="0" smtClean="0">
                <a:solidFill>
                  <a:schemeClr val="bg1"/>
                </a:solidFill>
              </a:rPr>
              <a:t>a lábazat hiányzik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dirty="0" smtClean="0">
                <a:solidFill>
                  <a:schemeClr val="bg1"/>
                </a:solidFill>
              </a:rPr>
              <a:t>ilyen esetben az oszloptörzs alul kiszélesedik (dór </a:t>
            </a:r>
            <a:r>
              <a:rPr lang="hu-HU" dirty="0">
                <a:solidFill>
                  <a:schemeClr val="bg1"/>
                </a:solidFill>
              </a:rPr>
              <a:t>oszlop</a:t>
            </a:r>
            <a:r>
              <a:rPr lang="hu-HU" dirty="0" smtClean="0">
                <a:solidFill>
                  <a:schemeClr val="bg1"/>
                </a:solidFill>
              </a:rPr>
              <a:t>)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2396389" y="2852936"/>
            <a:ext cx="6271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Oszloptörzs</a:t>
            </a:r>
            <a:r>
              <a:rPr lang="hu-HU" dirty="0">
                <a:solidFill>
                  <a:schemeClr val="bg1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a</a:t>
            </a:r>
            <a:r>
              <a:rPr lang="hu-HU" dirty="0" smtClean="0">
                <a:solidFill>
                  <a:schemeClr val="bg1"/>
                </a:solidFill>
              </a:rPr>
              <a:t>z oszlop középső része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bg1"/>
                </a:solidFill>
              </a:rPr>
              <a:t>felülete sima, vagy függőlegesen barázdált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2419318" y="1130492"/>
            <a:ext cx="62710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Fejezet</a:t>
            </a:r>
            <a:r>
              <a:rPr lang="hu-HU" dirty="0">
                <a:solidFill>
                  <a:schemeClr val="bg1"/>
                </a:solidFill>
              </a:rPr>
              <a:t> vagy </a:t>
            </a:r>
            <a:r>
              <a:rPr lang="hu-HU" b="1" dirty="0">
                <a:solidFill>
                  <a:schemeClr val="bg1"/>
                </a:solidFill>
              </a:rPr>
              <a:t>oszlopfő</a:t>
            </a:r>
            <a:r>
              <a:rPr lang="hu-HU" dirty="0">
                <a:solidFill>
                  <a:schemeClr val="bg1"/>
                </a:solidFill>
              </a:rPr>
              <a:t>: </a:t>
            </a:r>
            <a:endParaRPr lang="hu-HU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bg1"/>
                </a:solidFill>
              </a:rPr>
              <a:t>az </a:t>
            </a:r>
            <a:r>
              <a:rPr lang="hu-HU" dirty="0">
                <a:solidFill>
                  <a:schemeClr val="bg1"/>
                </a:solidFill>
              </a:rPr>
              <a:t>oszlop </a:t>
            </a:r>
            <a:r>
              <a:rPr lang="hu-HU" dirty="0" smtClean="0">
                <a:solidFill>
                  <a:schemeClr val="bg1"/>
                </a:solidFill>
              </a:rPr>
              <a:t>legfelső része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bg1"/>
                </a:solidFill>
              </a:rPr>
              <a:t>nagyobb </a:t>
            </a:r>
            <a:r>
              <a:rPr lang="hu-HU" dirty="0">
                <a:solidFill>
                  <a:schemeClr val="bg1"/>
                </a:solidFill>
              </a:rPr>
              <a:t>felfekvését </a:t>
            </a:r>
            <a:r>
              <a:rPr lang="hu-HU" dirty="0" smtClean="0">
                <a:solidFill>
                  <a:schemeClr val="bg1"/>
                </a:solidFill>
              </a:rPr>
              <a:t>biztosít a fölötte lévő szerkezeti elemnek </a:t>
            </a:r>
          </a:p>
        </p:txBody>
      </p:sp>
      <p:pic>
        <p:nvPicPr>
          <p:cNvPr id="20" name="Picture 4" descr="C:\Users\Piggy\Desktop\INTERAKTÍV\ÁTTETSZŐ\áttetszóvel\tcd_winrtey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" y="4561278"/>
            <a:ext cx="953683" cy="200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40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iggy\Desktop\KÉPMÜVÉSZETEK\LEMENT\KUBIZMUS\Picasso\Les-Demoiselles-789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0" y="476672"/>
            <a:ext cx="5218974" cy="54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36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Pablo Picasso: Avignoni kisasszonyok (1907)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480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37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Pablo Picasso: Álom (1932)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pic>
        <p:nvPicPr>
          <p:cNvPr id="26626" name="Picture 2" descr="C:\Users\Piggy\Desktop\KÉPMÜVÉSZETEK\LEMENT\KUBIZMUS\Picasso\Álom 193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5910"/>
            <a:ext cx="4104456" cy="565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>
            <a:spLocks noChangeArrowheads="1"/>
          </p:cNvSpPr>
          <p:nvPr/>
        </p:nvSpPr>
        <p:spPr bwMode="auto">
          <a:xfrm rot="-5400000">
            <a:off x="4938489" y="2335685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KUBIZMUS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iggy\Desktop\KÉPMÜVÉSZETEK\LEMENT\KUBIZMUS\Picasso\Portrait of Dora Maar (193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7" y="440942"/>
            <a:ext cx="3784436" cy="550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38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Pablo Picasso: </a:t>
            </a:r>
            <a:r>
              <a:rPr lang="hu-HU" dirty="0" err="1" smtClean="0"/>
              <a:t>Dora</a:t>
            </a:r>
            <a:r>
              <a:rPr lang="hu-HU" dirty="0" smtClean="0"/>
              <a:t> </a:t>
            </a:r>
            <a:r>
              <a:rPr lang="hu-HU" dirty="0" err="1" smtClean="0"/>
              <a:t>Maar</a:t>
            </a:r>
            <a:r>
              <a:rPr lang="hu-HU" dirty="0" smtClean="0"/>
              <a:t> portréja (1937)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 rot="-5400000">
            <a:off x="2562225" y="2442995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KUBIZMUS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1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iggy\Desktop\KÉPMÜVÉSZETEK\LEMENT\SZÜRREALIZMUS\Chagall\300px-Chagall_IandTheVi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420502"/>
            <a:ext cx="4329337" cy="545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39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Mark Chagall: Én és a falu (1911)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 rot="-5400000">
            <a:off x="3138289" y="2398100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SZÜRREALIZMUS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iggy\Desktop\KÉPMÜVÉSZETEK\LEMENT\SZÜRREALIZMUS\Chagall\Chagall_Párizs az ablakon keresztül 191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357063"/>
            <a:ext cx="5823926" cy="55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40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Mark Chagall: Párizs </a:t>
            </a:r>
            <a:r>
              <a:rPr lang="hu-HU" dirty="0"/>
              <a:t>az ablakon keresztül </a:t>
            </a:r>
            <a:r>
              <a:rPr lang="hu-HU" dirty="0" smtClean="0"/>
              <a:t>(1913)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 rot="-5400000">
            <a:off x="4541125" y="2356395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SZÜRREALIZMUS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artsnap.org/wp-content/uploads/2010/06/Dali_Persistence-of-Memo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0" y="600258"/>
            <a:ext cx="7086697" cy="53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41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Salvador Dali: Az emlékezet állandósága (1931)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 rot="-5400000">
            <a:off x="5816252" y="2589290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SZÜRREALIZMUS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5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www.artinvest2000.com/dali_premozione-guerra-civ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1" y="355811"/>
            <a:ext cx="5463886" cy="55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42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Salvador Dali: A polgárháború előérzete (1936)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 rot="-5400000">
            <a:off x="4218409" y="2365586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SZÜRREALIZMUS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43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6183966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Salvador Dali: Az égő zsiráf (1936-1937)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 rot="-5400000">
            <a:off x="4899665" y="2253053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SZÜRREALIZMUS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1746" name="Picture 2" descr="http://4.bp.blogspot.com/-x8ldWueHZF0/UJ_XLieR5fI/AAAAAAAALkk/Nu1f3nk_38A/s1600/flaming-giraf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04" y="243278"/>
            <a:ext cx="4348143" cy="563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0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jssgallery.org/other_artists/andy_warhol/campbe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93" y="374562"/>
            <a:ext cx="3683448" cy="552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44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7897814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Andy Warhol: </a:t>
            </a:r>
            <a:r>
              <a:rPr lang="hu-HU" dirty="0" err="1" smtClean="0"/>
              <a:t>Campbell</a:t>
            </a:r>
            <a:r>
              <a:rPr lang="hu-HU" dirty="0" smtClean="0"/>
              <a:t> leveses-konzerv (1962)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 rot="-5400000">
            <a:off x="2934417" y="2356395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POP ART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4822" name="Picture 6" descr="https://gilguysparks.files.wordpress.com/2013/04/campbell-warh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92" y="3135338"/>
            <a:ext cx="3645912" cy="27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26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5472608" cy="546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45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7896432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Andy Warhol: Marilyn (1967)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 rot="-5400000">
            <a:off x="4296879" y="2474721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POP ART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3800" name="Picture 8" descr="C:\Users\Piggy\Desktop\KÉPMÜVÉSZETEK\LEMENT\POP ART\Warhol\Andy%20Warhol,%20%20Maril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29" y="3600959"/>
            <a:ext cx="2303893" cy="231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6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5/53/Schema_Saeulenordnungen.jpg/1280px-Schema_Saeulenordnun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7" y="757064"/>
            <a:ext cx="9073008" cy="585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1d</a:t>
            </a:r>
            <a:endParaRPr lang="hu-HU" sz="1400" dirty="0"/>
          </a:p>
        </p:txBody>
      </p:sp>
      <p:sp>
        <p:nvSpPr>
          <p:cNvPr id="2" name="Téglalap 1"/>
          <p:cNvSpPr/>
          <p:nvPr/>
        </p:nvSpPr>
        <p:spPr>
          <a:xfrm>
            <a:off x="-8981" y="125838"/>
            <a:ext cx="6372200" cy="5760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Ókori görög és római oszloptípusok: dór, jón és korinthoszi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7133990" y="6627168"/>
            <a:ext cx="16802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900" dirty="0">
                <a:solidFill>
                  <a:schemeClr val="bg1"/>
                </a:solidFill>
              </a:rPr>
              <a:t>Forrás: https</a:t>
            </a:r>
            <a:r>
              <a:rPr lang="hu-HU" sz="900" dirty="0" smtClean="0">
                <a:solidFill>
                  <a:schemeClr val="bg1"/>
                </a:solidFill>
              </a:rPr>
              <a:t>://en.wikipedia.org</a:t>
            </a:r>
            <a:endParaRPr lang="hu-HU" sz="900" dirty="0">
              <a:solidFill>
                <a:schemeClr val="bg1"/>
              </a:solidFill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6079104" y="757064"/>
            <a:ext cx="2885384" cy="5879914"/>
          </a:xfrm>
          <a:prstGeom prst="ellipse">
            <a:avLst/>
          </a:prstGeom>
          <a:solidFill>
            <a:srgbClr val="FFC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 rot="16200000">
            <a:off x="5170008" y="-240050"/>
            <a:ext cx="527112" cy="1291080"/>
          </a:xfrm>
          <a:prstGeom prst="ellipse">
            <a:avLst/>
          </a:prstGeom>
          <a:solidFill>
            <a:srgbClr val="FFC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1" name="Picture 3" descr="C:\Users\Piggy\Desktop\INTERAKTÍV\ÁTTETSZŐ\áttetsző társismhez\10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26336">
            <a:off x="5903898" y="393464"/>
            <a:ext cx="1069654" cy="72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6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iggy\Desktop\KÉPMÜVÉSZETEK\LEMENT\OP-ART\Vasarely - op art\vasarel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8" y="346620"/>
            <a:ext cx="4965827" cy="55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46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7896432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Viktor Vasarely: Zebrák (1939)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 rot="-5400000">
            <a:off x="3648780" y="2356395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rgbClr val="FF0000"/>
                </a:solidFill>
                <a:latin typeface="Century Gothic" pitchFamily="34" charset="0"/>
              </a:rPr>
              <a:t>OP</a:t>
            </a:r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 ART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058605" y="19357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!</a:t>
            </a:r>
            <a:endParaRPr lang="hu-HU" sz="88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1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8" y="378262"/>
            <a:ext cx="5388430" cy="56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47</a:t>
            </a:r>
            <a:endParaRPr lang="hu-HU" sz="1400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395536" y="620688"/>
            <a:ext cx="0" cy="5616624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220128"/>
            <a:ext cx="28803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692290" y="6040035"/>
            <a:ext cx="7896432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Viktor Vasarely: WEGA-WA-3 </a:t>
            </a:r>
            <a:r>
              <a:rPr lang="hu-HU" dirty="0"/>
              <a:t>(1968)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7816" y="178803"/>
            <a:ext cx="2025912" cy="963889"/>
          </a:xfrm>
          <a:custGeom>
            <a:avLst/>
            <a:gdLst>
              <a:gd name="connsiteX0" fmla="*/ 0 w 2145554"/>
              <a:gd name="connsiteY0" fmla="*/ 432049 h 864097"/>
              <a:gd name="connsiteX1" fmla="*/ 1072777 w 2145554"/>
              <a:gd name="connsiteY1" fmla="*/ 0 h 864097"/>
              <a:gd name="connsiteX2" fmla="*/ 2145554 w 2145554"/>
              <a:gd name="connsiteY2" fmla="*/ 432049 h 864097"/>
              <a:gd name="connsiteX3" fmla="*/ 1072777 w 2145554"/>
              <a:gd name="connsiteY3" fmla="*/ 864098 h 864097"/>
              <a:gd name="connsiteX4" fmla="*/ 0 w 2145554"/>
              <a:gd name="connsiteY4" fmla="*/ 432049 h 864097"/>
              <a:gd name="connsiteX0" fmla="*/ 0 w 2145554"/>
              <a:gd name="connsiteY0" fmla="*/ 441885 h 963889"/>
              <a:gd name="connsiteX1" fmla="*/ 1072777 w 2145554"/>
              <a:gd name="connsiteY1" fmla="*/ 9836 h 963889"/>
              <a:gd name="connsiteX2" fmla="*/ 2145554 w 2145554"/>
              <a:gd name="connsiteY2" fmla="*/ 823849 h 963889"/>
              <a:gd name="connsiteX3" fmla="*/ 1072777 w 2145554"/>
              <a:gd name="connsiteY3" fmla="*/ 873934 h 963889"/>
              <a:gd name="connsiteX4" fmla="*/ 0 w 2145554"/>
              <a:gd name="connsiteY4" fmla="*/ 441885 h 9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5554" h="963889">
                <a:moveTo>
                  <a:pt x="0" y="441885"/>
                </a:moveTo>
                <a:cubicBezTo>
                  <a:pt x="0" y="203271"/>
                  <a:pt x="715185" y="-53825"/>
                  <a:pt x="1072777" y="9836"/>
                </a:cubicBezTo>
                <a:cubicBezTo>
                  <a:pt x="1430369" y="73497"/>
                  <a:pt x="2145554" y="585235"/>
                  <a:pt x="2145554" y="823849"/>
                </a:cubicBezTo>
                <a:cubicBezTo>
                  <a:pt x="2145554" y="1062463"/>
                  <a:pt x="1430369" y="937595"/>
                  <a:pt x="1072777" y="873934"/>
                </a:cubicBezTo>
                <a:cubicBezTo>
                  <a:pt x="715185" y="810273"/>
                  <a:pt x="0" y="680499"/>
                  <a:pt x="0" y="44188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FESTÉSZET</a:t>
            </a:r>
            <a:endParaRPr lang="hu-HU" dirty="0"/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 rot="-5400000">
            <a:off x="4096854" y="2388037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hu-HU" altLang="hu-HU" sz="2000" dirty="0" smtClean="0">
                <a:solidFill>
                  <a:srgbClr val="FF0000"/>
                </a:solidFill>
                <a:latin typeface="Century Gothic" pitchFamily="34" charset="0"/>
              </a:rPr>
              <a:t>OP</a:t>
            </a:r>
            <a:r>
              <a:rPr lang="hu-HU" altLang="hu-HU" sz="2000" dirty="0" smtClean="0">
                <a:solidFill>
                  <a:schemeClr val="bg1"/>
                </a:solidFill>
                <a:latin typeface="Century Gothic" pitchFamily="34" charset="0"/>
              </a:rPr>
              <a:t> ART</a:t>
            </a:r>
            <a:endParaRPr lang="hu-HU" altLang="hu-HU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506679" y="225218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!</a:t>
            </a:r>
            <a:endParaRPr lang="hu-HU" sz="88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3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90872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Kerettanterv: </a:t>
            </a:r>
            <a:r>
              <a:rPr lang="hu-HU" sz="1400" u="sng" dirty="0">
                <a:hlinkClick r:id="rId2"/>
              </a:rPr>
              <a:t>http://kerettanterv.ofi.hu/02_melleklet_5-8/index_alt_isk_felso.html</a:t>
            </a:r>
            <a:endParaRPr lang="hu-HU" sz="1400" dirty="0"/>
          </a:p>
          <a:p>
            <a:endParaRPr lang="hu-HU" sz="1400" b="1" dirty="0" smtClean="0">
              <a:solidFill>
                <a:schemeClr val="bg1"/>
              </a:solidFill>
            </a:endParaRPr>
          </a:p>
          <a:p>
            <a:r>
              <a:rPr lang="hu-HU" sz="1400" b="1" dirty="0" smtClean="0">
                <a:solidFill>
                  <a:schemeClr val="bg1"/>
                </a:solidFill>
              </a:rPr>
              <a:t>7-8</a:t>
            </a:r>
            <a:r>
              <a:rPr lang="hu-HU" sz="1400" b="1" dirty="0">
                <a:solidFill>
                  <a:schemeClr val="bg1"/>
                </a:solidFill>
              </a:rPr>
              <a:t>.</a:t>
            </a:r>
            <a:endParaRPr lang="hu-HU" sz="1400" dirty="0">
              <a:solidFill>
                <a:schemeClr val="bg1"/>
              </a:solidFill>
            </a:endParaRPr>
          </a:p>
          <a:p>
            <a:r>
              <a:rPr lang="hu-HU" sz="1400" dirty="0">
                <a:solidFill>
                  <a:schemeClr val="bg1"/>
                </a:solidFill>
              </a:rPr>
              <a:t>19. század építészetének megjelenései (pl. Pollack Mihály: Nemzeti Múzeum, Steindl Imre: Országház), romantika, realizmus és impresszionizmus, posztimpresszionizmus festői (pl. F. Goya, Munkácsy Mihály, Szinyei Merse Pál, E. Manet, C. Monet, V. van Gogh, P. Gauguin), 19-20. század fordulójának irányzatai (pl. A. </a:t>
            </a:r>
            <a:r>
              <a:rPr lang="hu-HU" sz="1400" dirty="0" err="1">
                <a:solidFill>
                  <a:schemeClr val="bg1"/>
                </a:solidFill>
              </a:rPr>
              <a:t>Gaudi</a:t>
            </a:r>
            <a:r>
              <a:rPr lang="hu-HU" sz="1400" dirty="0">
                <a:solidFill>
                  <a:schemeClr val="bg1"/>
                </a:solidFill>
              </a:rPr>
              <a:t>, A. Rodin, G. Klimt, Rippl-Rónai József, Csontváry Kosztka Tivadar), 20. századi és kortárs irányzatok példái (pl. W. </a:t>
            </a:r>
            <a:r>
              <a:rPr lang="hu-HU" sz="1400" dirty="0" err="1">
                <a:solidFill>
                  <a:schemeClr val="bg1"/>
                </a:solidFill>
              </a:rPr>
              <a:t>Gropius</a:t>
            </a:r>
            <a:r>
              <a:rPr lang="hu-HU" sz="1400" dirty="0">
                <a:solidFill>
                  <a:schemeClr val="bg1"/>
                </a:solidFill>
              </a:rPr>
              <a:t>, F. L. Wright, Le Corbusier, </a:t>
            </a:r>
            <a:r>
              <a:rPr lang="hu-HU" sz="1400" dirty="0" err="1">
                <a:solidFill>
                  <a:schemeClr val="bg1"/>
                </a:solidFill>
              </a:rPr>
              <a:t>Makovecz</a:t>
            </a:r>
            <a:r>
              <a:rPr lang="hu-HU" sz="1400" dirty="0">
                <a:solidFill>
                  <a:schemeClr val="bg1"/>
                </a:solidFill>
              </a:rPr>
              <a:t> Imre, H. Moore, H. Matisse, P. Picasso, </a:t>
            </a:r>
            <a:r>
              <a:rPr lang="hu-HU" sz="1400" strike="sngStrike" dirty="0">
                <a:solidFill>
                  <a:schemeClr val="bg1"/>
                </a:solidFill>
              </a:rPr>
              <a:t>M. </a:t>
            </a:r>
            <a:r>
              <a:rPr lang="hu-HU" sz="1400" strike="sngStrike" dirty="0" err="1">
                <a:solidFill>
                  <a:schemeClr val="bg1"/>
                </a:solidFill>
              </a:rPr>
              <a:t>Duchamp</a:t>
            </a:r>
            <a:r>
              <a:rPr lang="hu-HU" sz="1400" dirty="0">
                <a:solidFill>
                  <a:schemeClr val="bg1"/>
                </a:solidFill>
              </a:rPr>
              <a:t>, M. Chagall, S. Dali,</a:t>
            </a:r>
            <a:r>
              <a:rPr lang="hu-HU" sz="1400" dirty="0">
                <a:solidFill>
                  <a:srgbClr val="FF0000"/>
                </a:solidFill>
              </a:rPr>
              <a:t> </a:t>
            </a:r>
            <a:r>
              <a:rPr lang="hu-HU" sz="1400" strike="sngStrike" dirty="0">
                <a:solidFill>
                  <a:schemeClr val="bg1"/>
                </a:solidFill>
              </a:rPr>
              <a:t>Kassák Lajos, J. Pollock</a:t>
            </a:r>
            <a:r>
              <a:rPr lang="hu-HU" sz="1400" dirty="0">
                <a:solidFill>
                  <a:srgbClr val="FF0000"/>
                </a:solidFill>
              </a:rPr>
              <a:t>, </a:t>
            </a:r>
            <a:r>
              <a:rPr lang="hu-HU" sz="1400" dirty="0">
                <a:solidFill>
                  <a:schemeClr val="bg1"/>
                </a:solidFill>
              </a:rPr>
              <a:t>A. Warhol,</a:t>
            </a:r>
            <a:r>
              <a:rPr lang="hu-HU" sz="1400" dirty="0">
                <a:solidFill>
                  <a:srgbClr val="FF0000"/>
                </a:solidFill>
              </a:rPr>
              <a:t> </a:t>
            </a:r>
            <a:r>
              <a:rPr lang="hu-HU" sz="1400" dirty="0">
                <a:solidFill>
                  <a:schemeClr val="bg1"/>
                </a:solidFill>
              </a:rPr>
              <a:t>V. Vasarely, Erdély Miklós).</a:t>
            </a:r>
          </a:p>
        </p:txBody>
      </p:sp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48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09920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8" y="758884"/>
            <a:ext cx="8946657" cy="470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zis 2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2</a:t>
            </a:r>
            <a:endParaRPr lang="hu-HU" sz="1400" dirty="0"/>
          </a:p>
        </p:txBody>
      </p:sp>
      <p:sp>
        <p:nvSpPr>
          <p:cNvPr id="2" name="Téglalap 1"/>
          <p:cNvSpPr/>
          <p:nvPr/>
        </p:nvSpPr>
        <p:spPr>
          <a:xfrm>
            <a:off x="105298" y="5463054"/>
            <a:ext cx="89438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"Az egész épületet </a:t>
            </a:r>
            <a:r>
              <a:rPr lang="hu-HU" sz="1400" dirty="0" err="1">
                <a:solidFill>
                  <a:schemeClr val="bg1"/>
                </a:solidFill>
              </a:rPr>
              <a:t>góthikus</a:t>
            </a:r>
            <a:r>
              <a:rPr lang="hu-HU" sz="1400" dirty="0">
                <a:solidFill>
                  <a:schemeClr val="bg1"/>
                </a:solidFill>
              </a:rPr>
              <a:t> stílusban terveztem. A középkornak e remek stílusa... lelkesedést keltő tökéletes szépségeivel, magasba törekvő határozott formáival az anyagi világnak a szellemi világgal való összeköttetését legszebben jeleníti... Én az új országháznál új stílust nem akartam teremteni, mert kőbe alkalmazható építészeti formáink nemzeties jellegének nyoma sincs sehol s egy ilyen századokra szóló monumentális épületet </a:t>
            </a:r>
            <a:r>
              <a:rPr lang="hu-HU" sz="1400" dirty="0" err="1">
                <a:solidFill>
                  <a:schemeClr val="bg1"/>
                </a:solidFill>
              </a:rPr>
              <a:t>ephemer</a:t>
            </a:r>
            <a:r>
              <a:rPr lang="hu-HU" sz="1400" dirty="0">
                <a:solidFill>
                  <a:schemeClr val="bg1"/>
                </a:solidFill>
              </a:rPr>
              <a:t> részletekkel nem kezelhettem, hanem igen is arra törekedtem, hogy a középkornak e remek stílusába szerény módon, óvatosan, mint azt a művészet okvetlenül megkívánja, nemzeti és egyéni szellemet hozzak be</a:t>
            </a:r>
            <a:r>
              <a:rPr lang="hu-HU" sz="1400" dirty="0" smtClean="0">
                <a:solidFill>
                  <a:schemeClr val="bg1"/>
                </a:solidFill>
              </a:rPr>
              <a:t>.„ (Steindl Imre)</a:t>
            </a:r>
            <a:endParaRPr lang="hu-HU" sz="1400" dirty="0">
              <a:solidFill>
                <a:schemeClr val="bg1"/>
              </a:solidFill>
            </a:endParaRPr>
          </a:p>
        </p:txBody>
      </p:sp>
      <p:cxnSp>
        <p:nvCxnSpPr>
          <p:cNvPr id="5" name="Egyenes összekötő 4"/>
          <p:cNvCxnSpPr/>
          <p:nvPr/>
        </p:nvCxnSpPr>
        <p:spPr>
          <a:xfrm>
            <a:off x="395536" y="620688"/>
            <a:ext cx="0" cy="4545042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395536" y="5165730"/>
            <a:ext cx="2808312" cy="16098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7"/>
          <p:cNvSpPr/>
          <p:nvPr/>
        </p:nvSpPr>
        <p:spPr>
          <a:xfrm>
            <a:off x="3303045" y="4940899"/>
            <a:ext cx="5535894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Pollack Mihály: Magyar Nemzeti Múzeum (Budapest)</a:t>
            </a:r>
            <a:endParaRPr lang="hu-HU" dirty="0"/>
          </a:p>
        </p:txBody>
      </p:sp>
      <p:pic>
        <p:nvPicPr>
          <p:cNvPr id="2052" name="Picture 4" descr="C:\Users\Piggy\Desktop\INTERAKTÍV\ÁTTETSZŐ\áttetszóvel\tcd_winrtey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534" y="1579879"/>
            <a:ext cx="1672597" cy="35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iggy\Desktop\INTERAKTÍV\ÁTTETSZŐ\áttetsző társismhez\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2982"/>
            <a:ext cx="3466574" cy="248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5004048" y="305361"/>
            <a:ext cx="2854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 smtClean="0">
                <a:latin typeface="Bradley Hand ITC" panose="03070402050302030203" pitchFamily="66" charset="0"/>
              </a:rPr>
              <a:t>Úgy néz ki, mintha gótikus lenne, pedig a gótika kora után több száz évvel épült!</a:t>
            </a:r>
            <a:endParaRPr lang="hu-HU" sz="2000" b="1" dirty="0">
              <a:latin typeface="Bradley Hand ITC" panose="03070402050302030203" pitchFamily="66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-108519" y="188640"/>
            <a:ext cx="2448271" cy="507276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ÉPÍTÉSZET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2382382" y="130509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</a:rPr>
              <a:t>HISTORIZÁLÓ EKLEKTIKA</a:t>
            </a:r>
          </a:p>
          <a:p>
            <a:r>
              <a:rPr lang="hu-HU" sz="1600" dirty="0">
                <a:solidFill>
                  <a:schemeClr val="bg1"/>
                </a:solidFill>
              </a:rPr>
              <a:t>NEOGÓTIKA</a:t>
            </a:r>
          </a:p>
        </p:txBody>
      </p:sp>
    </p:spTree>
    <p:extLst>
      <p:ext uri="{BB962C8B-B14F-4D97-AF65-F5344CB8AC3E}">
        <p14:creationId xmlns:p14="http://schemas.microsoft.com/office/powerpoint/2010/main" val="35306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sa Batll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42" y="188640"/>
            <a:ext cx="442849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Egyenes összekötő 1"/>
          <p:cNvCxnSpPr/>
          <p:nvPr/>
        </p:nvCxnSpPr>
        <p:spPr>
          <a:xfrm>
            <a:off x="395536" y="620688"/>
            <a:ext cx="0" cy="5794766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/>
          <p:cNvCxnSpPr/>
          <p:nvPr/>
        </p:nvCxnSpPr>
        <p:spPr>
          <a:xfrm>
            <a:off x="395536" y="6415454"/>
            <a:ext cx="64807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4"/>
          <p:cNvSpPr/>
          <p:nvPr/>
        </p:nvSpPr>
        <p:spPr>
          <a:xfrm>
            <a:off x="1115616" y="6218178"/>
            <a:ext cx="5535894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Antoni </a:t>
            </a:r>
            <a:r>
              <a:rPr lang="hu-HU" dirty="0" err="1" smtClean="0"/>
              <a:t>Gaudi</a:t>
            </a:r>
            <a:r>
              <a:rPr lang="hu-HU" dirty="0" smtClean="0"/>
              <a:t>: Szecessziós lakóház (Barcelona)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2444089" y="5887339"/>
            <a:ext cx="30963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>
                <a:solidFill>
                  <a:schemeClr val="bg1"/>
                </a:solidFill>
              </a:rPr>
              <a:t>http://www.erdekesvilag.hu/casa-batllo-gaudi-szecesszios-epulete/</a:t>
            </a:r>
          </a:p>
        </p:txBody>
      </p:sp>
      <p:pic>
        <p:nvPicPr>
          <p:cNvPr id="3076" name="Picture 4" descr="http://www.vilaglatoutazas.hu/gallery/casa_batl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604" y="202211"/>
            <a:ext cx="2520280" cy="22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6949172" y="2192013"/>
            <a:ext cx="14937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>
                <a:solidFill>
                  <a:schemeClr val="bg1"/>
                </a:solidFill>
              </a:rPr>
              <a:t>http://</a:t>
            </a:r>
            <a:r>
              <a:rPr lang="hu-HU" sz="800" dirty="0" smtClean="0">
                <a:solidFill>
                  <a:schemeClr val="bg1"/>
                </a:solidFill>
              </a:rPr>
              <a:t>www.vilaglatoutazas.hu</a:t>
            </a:r>
            <a:endParaRPr lang="hu-HU" sz="800" dirty="0">
              <a:solidFill>
                <a:schemeClr val="bg1"/>
              </a:solidFill>
            </a:endParaRPr>
          </a:p>
        </p:txBody>
      </p:sp>
      <p:pic>
        <p:nvPicPr>
          <p:cNvPr id="3078" name="Picture 6" descr="Maria-Brito_Barcelona-Gaudi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62" y="2612297"/>
            <a:ext cx="2520280" cy="346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églalap 13"/>
          <p:cNvSpPr/>
          <p:nvPr/>
        </p:nvSpPr>
        <p:spPr>
          <a:xfrm>
            <a:off x="-108519" y="188640"/>
            <a:ext cx="2448271" cy="507276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ÉPÍTÉSZET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6732240" y="6243399"/>
            <a:ext cx="126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SZECESSZIÓ</a:t>
            </a:r>
          </a:p>
        </p:txBody>
      </p:sp>
      <p:sp>
        <p:nvSpPr>
          <p:cNvPr id="16" name="Ellipszis 15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580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8" y="188640"/>
            <a:ext cx="765773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395536" y="620688"/>
            <a:ext cx="0" cy="5794766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395536" y="6415454"/>
            <a:ext cx="64807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5"/>
          <p:cNvSpPr/>
          <p:nvPr/>
        </p:nvSpPr>
        <p:spPr>
          <a:xfrm>
            <a:off x="1115616" y="6218178"/>
            <a:ext cx="4320480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Antoni </a:t>
            </a:r>
            <a:r>
              <a:rPr lang="hu-HU" dirty="0" err="1" smtClean="0"/>
              <a:t>Gaudi</a:t>
            </a:r>
            <a:r>
              <a:rPr lang="hu-HU" dirty="0" smtClean="0"/>
              <a:t>: </a:t>
            </a:r>
            <a:r>
              <a:rPr lang="hu-HU" dirty="0" err="1" smtClean="0"/>
              <a:t>Sagrada</a:t>
            </a:r>
            <a:r>
              <a:rPr lang="hu-HU" dirty="0" smtClean="0"/>
              <a:t> </a:t>
            </a:r>
            <a:r>
              <a:rPr lang="hu-HU" dirty="0" err="1" smtClean="0"/>
              <a:t>Familia</a:t>
            </a:r>
            <a:r>
              <a:rPr lang="hu-HU" dirty="0" smtClean="0"/>
              <a:t> (Barcelona)</a:t>
            </a:r>
            <a:endParaRPr lang="hu-HU" dirty="0"/>
          </a:p>
        </p:txBody>
      </p:sp>
      <p:pic>
        <p:nvPicPr>
          <p:cNvPr id="9" name="Picture 4" descr="C:\Users\Piggy\Desktop\INTERAKTÍV\ÁTTETSZŐ\áttetszóvel\tcd_winrtey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212976"/>
            <a:ext cx="1672597" cy="35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iggy\Desktop\INTERAKTÍV\ÁTTETSZŐ\áttetsző társismhez\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98" y="-54094"/>
            <a:ext cx="3079211" cy="41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5893578" y="707345"/>
            <a:ext cx="2842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 smtClean="0">
                <a:latin typeface="Bradley Hand ITC" panose="03070402050302030203" pitchFamily="66" charset="0"/>
              </a:rPr>
              <a:t>  organikus </a:t>
            </a:r>
            <a:r>
              <a:rPr lang="hu-HU" sz="2000" b="1" dirty="0" smtClean="0">
                <a:latin typeface="Arial"/>
                <a:cs typeface="Arial"/>
              </a:rPr>
              <a:t>→</a:t>
            </a:r>
            <a:r>
              <a:rPr lang="hu-HU" sz="2000" b="1" dirty="0" smtClean="0">
                <a:latin typeface="Bradley Hand ITC" panose="03070402050302030203" pitchFamily="66" charset="0"/>
              </a:rPr>
              <a:t> szerves</a:t>
            </a:r>
          </a:p>
          <a:p>
            <a:r>
              <a:rPr lang="hu-HU" sz="2000" b="1" dirty="0">
                <a:latin typeface="Bradley Hand ITC" panose="03070402050302030203" pitchFamily="66" charset="0"/>
              </a:rPr>
              <a:t>A</a:t>
            </a:r>
            <a:r>
              <a:rPr lang="hu-HU" sz="2000" b="1" dirty="0" smtClean="0">
                <a:latin typeface="Bradley Hand ITC" panose="03070402050302030203" pitchFamily="66" charset="0"/>
              </a:rPr>
              <a:t>z épület harmonikusan illeszkedik az adott környezetbe.</a:t>
            </a:r>
            <a:endParaRPr lang="hu-HU" sz="2000" b="1" dirty="0">
              <a:latin typeface="Bradley Hand ITC" panose="03070402050302030203" pitchFamily="66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-108519" y="188640"/>
            <a:ext cx="2448271" cy="507276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ÉPÍTÉSZET</a:t>
            </a:r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5580112" y="6210212"/>
            <a:ext cx="3423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Szecesszió - ORGANIKUS </a:t>
            </a:r>
            <a:r>
              <a:rPr lang="hu-HU" dirty="0">
                <a:solidFill>
                  <a:schemeClr val="bg1"/>
                </a:solidFill>
              </a:rPr>
              <a:t>építészet</a:t>
            </a:r>
          </a:p>
        </p:txBody>
      </p:sp>
      <p:sp>
        <p:nvSpPr>
          <p:cNvPr id="15" name="Ellipszis 14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372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iggy\Desktop\KÉPMÜVÉSZETEK\LEMENT\BAUHAUS\Gropius\Gropius, Dessau Bauhaus Masters' Houses (1925-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6454"/>
            <a:ext cx="42957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iggy\Desktop\KÉPMÜVÉSZETEK\LEMENT\BAUHAUS\Gropius\gropi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518071"/>
            <a:ext cx="4295775" cy="276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395536" y="620688"/>
            <a:ext cx="0" cy="5794766"/>
          </a:xfrm>
          <a:prstGeom prst="line">
            <a:avLst/>
          </a:prstGeom>
          <a:ln w="444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6415454"/>
            <a:ext cx="648072" cy="0"/>
          </a:xfrm>
          <a:prstGeom prst="straightConnector1">
            <a:avLst/>
          </a:prstGeom>
          <a:ln w="444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1115616" y="6218178"/>
            <a:ext cx="5535894" cy="394553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Walter </a:t>
            </a:r>
            <a:r>
              <a:rPr lang="hu-HU" dirty="0" err="1"/>
              <a:t>Gropius</a:t>
            </a:r>
            <a:r>
              <a:rPr lang="hu-HU" dirty="0"/>
              <a:t> </a:t>
            </a:r>
          </a:p>
        </p:txBody>
      </p:sp>
      <p:pic>
        <p:nvPicPr>
          <p:cNvPr id="7177" name="Picture 9" descr="Walter Gropius: A dessaui Bauhaus épüle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05" y="540553"/>
            <a:ext cx="432766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Piggy\Desktop\INTERAKTÍV\ÁTTETSZŐ\áttetszóvel\tcd_winrtey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939">
            <a:off x="7895538" y="4957359"/>
            <a:ext cx="1672597" cy="35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Piggy\Desktop\INTERAKTÍV\ÁTTETSZŐ\áttetsző társismhez\0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58" y="3417453"/>
            <a:ext cx="4057154" cy="27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4662605" y="3658208"/>
            <a:ext cx="35097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dirty="0">
                <a:latin typeface="Bradley Hand ITC" panose="03070402050302030203" pitchFamily="66" charset="0"/>
              </a:rPr>
              <a:t>A Bauhaus a 20. század első felének legjelentősebb művészeti intézménye, a konstruktív törekvések központja és gyűjtőhelye, amely nevelési módszerei és az alkotó művészet megújítása révén vált kiemelkedő szerepűvé.  </a:t>
            </a:r>
            <a:r>
              <a:rPr lang="hu-HU" sz="1400" dirty="0" smtClean="0">
                <a:latin typeface="+mj-lt"/>
              </a:rPr>
              <a:t> </a:t>
            </a:r>
            <a:r>
              <a:rPr lang="hu-HU" sz="800" dirty="0" smtClean="0">
                <a:latin typeface="+mj-lt"/>
              </a:rPr>
              <a:t>forrás</a:t>
            </a:r>
            <a:r>
              <a:rPr lang="hu-HU" sz="800" dirty="0"/>
              <a:t>: http://</a:t>
            </a:r>
            <a:r>
              <a:rPr lang="hu-HU" sz="800" dirty="0" smtClean="0"/>
              <a:t>tudasbazis.sulinet.hu</a:t>
            </a:r>
            <a:endParaRPr lang="hu-HU" sz="800" dirty="0"/>
          </a:p>
        </p:txBody>
      </p:sp>
      <p:sp>
        <p:nvSpPr>
          <p:cNvPr id="17" name="Téglalap 16"/>
          <p:cNvSpPr/>
          <p:nvPr/>
        </p:nvSpPr>
        <p:spPr>
          <a:xfrm>
            <a:off x="-108519" y="188640"/>
            <a:ext cx="2448271" cy="507276"/>
          </a:xfrm>
          <a:prstGeom prst="rect">
            <a:avLst/>
          </a:prstGeom>
          <a:solidFill>
            <a:schemeClr val="tx2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ÉPÍTÉSZET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571497" y="5510292"/>
            <a:ext cx="2285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bg1"/>
                </a:solidFill>
                <a:latin typeface="Bauhaus 93" panose="04030905020B02020C02" pitchFamily="82" charset="0"/>
              </a:rPr>
              <a:t>BAUHAUS</a:t>
            </a:r>
            <a:endParaRPr lang="hu-HU" sz="4000" dirty="0">
              <a:solidFill>
                <a:schemeClr val="bg1"/>
              </a:solidFill>
              <a:latin typeface="Bauhaus 93" panose="04030905020B02020C02" pitchFamily="82" charset="0"/>
            </a:endParaRPr>
          </a:p>
        </p:txBody>
      </p:sp>
      <p:sp>
        <p:nvSpPr>
          <p:cNvPr id="19" name="Ellipszis 18"/>
          <p:cNvSpPr/>
          <p:nvPr/>
        </p:nvSpPr>
        <p:spPr>
          <a:xfrm>
            <a:off x="8509624" y="92982"/>
            <a:ext cx="539552" cy="507276"/>
          </a:xfrm>
          <a:prstGeom prst="ellipse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198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1131</Words>
  <Application>Microsoft Office PowerPoint</Application>
  <PresentationFormat>Diavetítés a képernyőre (4:3 oldalarány)</PresentationFormat>
  <Paragraphs>225</Paragraphs>
  <Slides>52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52</vt:i4>
      </vt:variant>
    </vt:vector>
  </HeadingPairs>
  <TitlesOfParts>
    <vt:vector size="53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Zakó Ildikó</dc:creator>
  <cp:lastModifiedBy>Bánlaki Ildikó</cp:lastModifiedBy>
  <cp:revision>39</cp:revision>
  <dcterms:created xsi:type="dcterms:W3CDTF">2015-08-27T14:36:41Z</dcterms:created>
  <dcterms:modified xsi:type="dcterms:W3CDTF">2015-10-11T09:56:21Z</dcterms:modified>
</cp:coreProperties>
</file>